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4" r:id="rId3"/>
    <p:sldId id="269" r:id="rId4"/>
    <p:sldId id="270" r:id="rId5"/>
    <p:sldId id="271" r:id="rId6"/>
    <p:sldId id="290" r:id="rId7"/>
    <p:sldId id="293" r:id="rId8"/>
    <p:sldId id="287" r:id="rId9"/>
    <p:sldId id="294" r:id="rId10"/>
    <p:sldId id="288" r:id="rId11"/>
    <p:sldId id="295" r:id="rId12"/>
    <p:sldId id="289" r:id="rId13"/>
    <p:sldId id="291" r:id="rId14"/>
    <p:sldId id="292" r:id="rId15"/>
    <p:sldId id="28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rpreet Singh" initials="GS" lastIdx="1" clrIdx="0">
    <p:extLst>
      <p:ext uri="{19B8F6BF-5375-455C-9EA6-DF929625EA0E}">
        <p15:presenceInfo xmlns:p15="http://schemas.microsoft.com/office/powerpoint/2012/main" userId="Gurpreet Sing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10F2"/>
    <a:srgbClr val="2A24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5407" autoAdjust="0"/>
  </p:normalViewPr>
  <p:slideViewPr>
    <p:cSldViewPr snapToGrid="0">
      <p:cViewPr varScale="1">
        <p:scale>
          <a:sx n="86" d="100"/>
          <a:sy n="86" d="100"/>
        </p:scale>
        <p:origin x="330" y="90"/>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5/16/2023</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5/16/2023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5/16/2023</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1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82EBB-C841-A489-34F2-D2E3CC5BDDF0}"/>
              </a:ext>
            </a:extLst>
          </p:cNvPr>
          <p:cNvSpPr>
            <a:spLocks noGrp="1"/>
          </p:cNvSpPr>
          <p:nvPr>
            <p:ph type="ctrTitle"/>
          </p:nvPr>
        </p:nvSpPr>
        <p:spPr>
          <a:xfrm>
            <a:off x="3200400" y="2985247"/>
            <a:ext cx="8323729" cy="1400483"/>
          </a:xfrm>
        </p:spPr>
        <p:txBody>
          <a:bodyPr>
            <a:normAutofit/>
          </a:bodyPr>
          <a:lstStyle/>
          <a:p>
            <a:pPr algn="l" fontAlgn="auto"/>
            <a:r>
              <a:rPr lang="en-US" sz="2400" b="1" i="0" dirty="0">
                <a:effectLst/>
                <a:latin typeface="-apple-system"/>
              </a:rPr>
              <a:t>ML Recommendation System – Increase Revenue Multi-Fold with the Right Tools</a:t>
            </a:r>
          </a:p>
        </p:txBody>
      </p:sp>
      <p:pic>
        <p:nvPicPr>
          <p:cNvPr id="7" name="Picture 6">
            <a:extLst>
              <a:ext uri="{FF2B5EF4-FFF2-40B4-BE49-F238E27FC236}">
                <a16:creationId xmlns:a16="http://schemas.microsoft.com/office/drawing/2014/main" id="{631AD61F-8201-AECC-E869-C8E464FB698A}"/>
              </a:ext>
            </a:extLst>
          </p:cNvPr>
          <p:cNvPicPr>
            <a:picLocks noChangeAspect="1"/>
          </p:cNvPicPr>
          <p:nvPr/>
        </p:nvPicPr>
        <p:blipFill>
          <a:blip r:embed="rId2"/>
          <a:stretch>
            <a:fillRect/>
          </a:stretch>
        </p:blipFill>
        <p:spPr>
          <a:xfrm>
            <a:off x="9575413" y="380681"/>
            <a:ext cx="1948716" cy="372854"/>
          </a:xfrm>
          <a:prstGeom prst="rect">
            <a:avLst/>
          </a:prstGeom>
        </p:spPr>
      </p:pic>
      <p:sp>
        <p:nvSpPr>
          <p:cNvPr id="6" name="Subtitle 5">
            <a:extLst>
              <a:ext uri="{FF2B5EF4-FFF2-40B4-BE49-F238E27FC236}">
                <a16:creationId xmlns:a16="http://schemas.microsoft.com/office/drawing/2014/main" id="{1D854ADF-B099-01E4-D1A5-6109AE081872}"/>
              </a:ext>
            </a:extLst>
          </p:cNvPr>
          <p:cNvSpPr>
            <a:spLocks noGrp="1"/>
          </p:cNvSpPr>
          <p:nvPr>
            <p:ph type="subTitle" idx="1"/>
          </p:nvPr>
        </p:nvSpPr>
        <p:spPr>
          <a:xfrm>
            <a:off x="4326403" y="5513614"/>
            <a:ext cx="7197726" cy="963705"/>
          </a:xfrm>
        </p:spPr>
        <p:txBody>
          <a:bodyPr>
            <a:normAutofit fontScale="92500" lnSpcReduction="20000"/>
          </a:bodyPr>
          <a:lstStyle/>
          <a:p>
            <a:r>
              <a:rPr lang="en-IN" b="1" u="sng" dirty="0"/>
              <a:t> </a:t>
            </a:r>
            <a:endParaRPr lang="en-IN" sz="1600" dirty="0"/>
          </a:p>
          <a:p>
            <a:r>
              <a:rPr lang="en-IN" sz="1600" dirty="0"/>
              <a:t> Atirek Gupta|  ML Engineer </a:t>
            </a:r>
          </a:p>
          <a:p>
            <a:r>
              <a:rPr lang="en-IN" sz="1600" dirty="0"/>
              <a:t>Nikhil Sharma | ML engineer</a:t>
            </a:r>
            <a:endParaRPr lang="en-IN" dirty="0"/>
          </a:p>
        </p:txBody>
      </p:sp>
    </p:spTree>
    <p:extLst>
      <p:ext uri="{BB962C8B-B14F-4D97-AF65-F5344CB8AC3E}">
        <p14:creationId xmlns:p14="http://schemas.microsoft.com/office/powerpoint/2010/main" val="107323663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550EF1-A418-28AE-D104-7F220D0B85B9}"/>
              </a:ext>
            </a:extLst>
          </p:cNvPr>
          <p:cNvSpPr txBox="1"/>
          <p:nvPr/>
        </p:nvSpPr>
        <p:spPr>
          <a:xfrm>
            <a:off x="650023" y="1283721"/>
            <a:ext cx="10891953" cy="1015663"/>
          </a:xfrm>
          <a:prstGeom prst="rect">
            <a:avLst/>
          </a:prstGeom>
          <a:noFill/>
        </p:spPr>
        <p:txBody>
          <a:bodyPr wrap="square">
            <a:spAutoFit/>
          </a:bodyPr>
          <a:lstStyle/>
          <a:p>
            <a:r>
              <a:rPr lang="en-US" sz="1800" b="1" i="1" u="sng" dirty="0">
                <a:solidFill>
                  <a:schemeClr val="accent3">
                    <a:lumMod val="60000"/>
                    <a:lumOff val="40000"/>
                  </a:schemeClr>
                </a:solidFill>
                <a:effectLst>
                  <a:outerShdw blurRad="38100" dist="38100" dir="2700000" algn="tl">
                    <a:srgbClr val="000000">
                      <a:alpha val="43137"/>
                    </a:srgbClr>
                  </a:outerShdw>
                </a:effectLst>
                <a:latin typeface="Söhne"/>
              </a:rPr>
              <a:t>Hybrid recommendation engines</a:t>
            </a:r>
            <a:r>
              <a:rPr lang="en-US" sz="1800" b="0" i="0" dirty="0">
                <a:effectLst/>
                <a:latin typeface="Söhne"/>
              </a:rPr>
              <a:t>: </a:t>
            </a:r>
            <a:r>
              <a:rPr lang="en-US" sz="2400" b="0" i="0" dirty="0">
                <a:effectLst/>
                <a:latin typeface="Söhne"/>
              </a:rPr>
              <a:t>These</a:t>
            </a:r>
            <a:r>
              <a:rPr lang="en-US" sz="1800" b="0" i="0" dirty="0">
                <a:effectLst/>
                <a:latin typeface="Söhne"/>
              </a:rPr>
              <a:t> combine multiple recommendation techniques to provide more accurate and diverse recommendations. For example, a hybrid engine may use both content-based and collaborative filtering techniques to recommend items.</a:t>
            </a:r>
            <a:endParaRPr lang="en-IN" dirty="0"/>
          </a:p>
        </p:txBody>
      </p:sp>
      <p:pic>
        <p:nvPicPr>
          <p:cNvPr id="5" name="Picture 4">
            <a:extLst>
              <a:ext uri="{FF2B5EF4-FFF2-40B4-BE49-F238E27FC236}">
                <a16:creationId xmlns:a16="http://schemas.microsoft.com/office/drawing/2014/main" id="{2C3C48FC-04F6-8FCC-79E7-A41E70C19203}"/>
              </a:ext>
            </a:extLst>
          </p:cNvPr>
          <p:cNvPicPr>
            <a:picLocks noChangeAspect="1"/>
          </p:cNvPicPr>
          <p:nvPr/>
        </p:nvPicPr>
        <p:blipFill>
          <a:blip r:embed="rId2"/>
          <a:stretch>
            <a:fillRect/>
          </a:stretch>
        </p:blipFill>
        <p:spPr>
          <a:xfrm>
            <a:off x="2096428" y="3120948"/>
            <a:ext cx="7306846" cy="2945316"/>
          </a:xfrm>
          <a:prstGeom prst="rect">
            <a:avLst/>
          </a:prstGeom>
        </p:spPr>
      </p:pic>
      <p:pic>
        <p:nvPicPr>
          <p:cNvPr id="6" name="Picture 5">
            <a:extLst>
              <a:ext uri="{FF2B5EF4-FFF2-40B4-BE49-F238E27FC236}">
                <a16:creationId xmlns:a16="http://schemas.microsoft.com/office/drawing/2014/main" id="{2639AF79-B60B-DA87-64A4-4E6619112A8B}"/>
              </a:ext>
            </a:extLst>
          </p:cNvPr>
          <p:cNvPicPr>
            <a:picLocks noChangeAspect="1"/>
          </p:cNvPicPr>
          <p:nvPr/>
        </p:nvPicPr>
        <p:blipFill>
          <a:blip r:embed="rId3"/>
          <a:stretch>
            <a:fillRect/>
          </a:stretch>
        </p:blipFill>
        <p:spPr>
          <a:xfrm>
            <a:off x="10072021" y="236746"/>
            <a:ext cx="1948716" cy="372854"/>
          </a:xfrm>
          <a:prstGeom prst="rect">
            <a:avLst/>
          </a:prstGeom>
        </p:spPr>
      </p:pic>
    </p:spTree>
    <p:extLst>
      <p:ext uri="{BB962C8B-B14F-4D97-AF65-F5344CB8AC3E}">
        <p14:creationId xmlns:p14="http://schemas.microsoft.com/office/powerpoint/2010/main" val="1827495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41EEDC-CD9B-B7B6-9548-56A112FCCF09}"/>
              </a:ext>
            </a:extLst>
          </p:cNvPr>
          <p:cNvSpPr txBox="1"/>
          <p:nvPr/>
        </p:nvSpPr>
        <p:spPr>
          <a:xfrm>
            <a:off x="236962" y="452737"/>
            <a:ext cx="6094140" cy="369332"/>
          </a:xfrm>
          <a:prstGeom prst="rect">
            <a:avLst/>
          </a:prstGeom>
          <a:noFill/>
        </p:spPr>
        <p:txBody>
          <a:bodyPr wrap="square">
            <a:spAutoFit/>
          </a:bodyPr>
          <a:lstStyle/>
          <a:p>
            <a:pPr algn="l"/>
            <a:r>
              <a:rPr lang="en-US" b="1" i="1" u="sng" dirty="0">
                <a:solidFill>
                  <a:schemeClr val="bg2">
                    <a:lumMod val="20000"/>
                    <a:lumOff val="80000"/>
                  </a:schemeClr>
                </a:solidFill>
                <a:effectLst>
                  <a:outerShdw blurRad="38100" dist="38100" dir="2700000" algn="tl">
                    <a:srgbClr val="000000">
                      <a:alpha val="43137"/>
                    </a:srgbClr>
                  </a:outerShdw>
                </a:effectLst>
                <a:latin typeface="Söhne"/>
              </a:rPr>
              <a:t>Advantages of Hybrid filtering</a:t>
            </a:r>
            <a:r>
              <a:rPr lang="en-US" b="0" dirty="0">
                <a:solidFill>
                  <a:schemeClr val="bg2">
                    <a:lumMod val="20000"/>
                    <a:lumOff val="80000"/>
                  </a:schemeClr>
                </a:solidFill>
                <a:effectLst/>
                <a:latin typeface="Söhne"/>
              </a:rPr>
              <a:t>:</a:t>
            </a:r>
          </a:p>
        </p:txBody>
      </p:sp>
      <p:sp>
        <p:nvSpPr>
          <p:cNvPr id="7" name="TextBox 6">
            <a:extLst>
              <a:ext uri="{FF2B5EF4-FFF2-40B4-BE49-F238E27FC236}">
                <a16:creationId xmlns:a16="http://schemas.microsoft.com/office/drawing/2014/main" id="{4FAF5A5B-5B62-9EF3-2770-13369936252B}"/>
              </a:ext>
            </a:extLst>
          </p:cNvPr>
          <p:cNvSpPr txBox="1"/>
          <p:nvPr/>
        </p:nvSpPr>
        <p:spPr>
          <a:xfrm>
            <a:off x="236962" y="1001549"/>
            <a:ext cx="11215339" cy="1569660"/>
          </a:xfrm>
          <a:prstGeom prst="rect">
            <a:avLst/>
          </a:prstGeom>
          <a:noFill/>
        </p:spPr>
        <p:txBody>
          <a:bodyPr wrap="square">
            <a:spAutoFit/>
          </a:bodyPr>
          <a:lstStyle/>
          <a:p>
            <a:pPr algn="l">
              <a:buFont typeface="+mj-lt"/>
              <a:buAutoNum type="arabicPeriod"/>
            </a:pPr>
            <a:r>
              <a:rPr lang="en-US" sz="1600" dirty="0">
                <a:latin typeface="Söhne"/>
              </a:rPr>
              <a:t>Improved recommendation accuracy: By combining multiple recommendation techniques, hybrid systems can provide more accurate recommendations to users.</a:t>
            </a:r>
          </a:p>
          <a:p>
            <a:pPr algn="l">
              <a:buFont typeface="+mj-lt"/>
              <a:buAutoNum type="arabicPeriod"/>
            </a:pPr>
            <a:r>
              <a:rPr lang="en-US" sz="1600" dirty="0">
                <a:latin typeface="Söhne"/>
              </a:rPr>
              <a:t>Overcoming the cold start problem</a:t>
            </a:r>
            <a:endParaRPr lang="en-IN" sz="1600" dirty="0">
              <a:latin typeface="Söhne"/>
            </a:endParaRPr>
          </a:p>
          <a:p>
            <a:pPr>
              <a:buFont typeface="+mj-lt"/>
              <a:buAutoNum type="arabicPeriod"/>
            </a:pPr>
            <a:r>
              <a:rPr lang="en-US" sz="1600" dirty="0">
                <a:latin typeface="Söhne"/>
              </a:rPr>
              <a:t>Handling of sparsity: Collaborative filtering can suffer from sparsity issues, where there may not be enough data to make accurate recommendations for some users or items. A hybrid approach can use content-based filtering to provide recommendations in these cases.</a:t>
            </a:r>
          </a:p>
        </p:txBody>
      </p:sp>
      <p:sp>
        <p:nvSpPr>
          <p:cNvPr id="9" name="TextBox 8">
            <a:extLst>
              <a:ext uri="{FF2B5EF4-FFF2-40B4-BE49-F238E27FC236}">
                <a16:creationId xmlns:a16="http://schemas.microsoft.com/office/drawing/2014/main" id="{DDB5E734-B333-2B80-FA78-12E164779A44}"/>
              </a:ext>
            </a:extLst>
          </p:cNvPr>
          <p:cNvSpPr txBox="1"/>
          <p:nvPr/>
        </p:nvSpPr>
        <p:spPr>
          <a:xfrm>
            <a:off x="236962" y="3059668"/>
            <a:ext cx="6094140" cy="369332"/>
          </a:xfrm>
          <a:prstGeom prst="rect">
            <a:avLst/>
          </a:prstGeom>
          <a:noFill/>
        </p:spPr>
        <p:txBody>
          <a:bodyPr wrap="square">
            <a:spAutoFit/>
          </a:bodyPr>
          <a:lstStyle/>
          <a:p>
            <a:pPr algn="l"/>
            <a:r>
              <a:rPr lang="en-US" b="1" i="1" u="sng" dirty="0">
                <a:solidFill>
                  <a:schemeClr val="accent6">
                    <a:lumMod val="40000"/>
                    <a:lumOff val="60000"/>
                  </a:schemeClr>
                </a:solidFill>
                <a:effectLst>
                  <a:outerShdw blurRad="38100" dist="38100" dir="2700000" algn="tl">
                    <a:srgbClr val="000000">
                      <a:alpha val="43137"/>
                    </a:srgbClr>
                  </a:outerShdw>
                </a:effectLst>
                <a:latin typeface="Söhne"/>
              </a:rPr>
              <a:t>Disadvantages of Hybrid filtering</a:t>
            </a:r>
            <a:r>
              <a:rPr lang="en-US" b="0" dirty="0">
                <a:solidFill>
                  <a:schemeClr val="accent6">
                    <a:lumMod val="40000"/>
                    <a:lumOff val="60000"/>
                  </a:schemeClr>
                </a:solidFill>
                <a:effectLst/>
                <a:latin typeface="Söhne"/>
              </a:rPr>
              <a:t>:</a:t>
            </a:r>
          </a:p>
        </p:txBody>
      </p:sp>
      <p:sp>
        <p:nvSpPr>
          <p:cNvPr id="11" name="TextBox 10">
            <a:extLst>
              <a:ext uri="{FF2B5EF4-FFF2-40B4-BE49-F238E27FC236}">
                <a16:creationId xmlns:a16="http://schemas.microsoft.com/office/drawing/2014/main" id="{339F739D-65AB-5CF6-2730-575B0A7B11DF}"/>
              </a:ext>
            </a:extLst>
          </p:cNvPr>
          <p:cNvSpPr txBox="1"/>
          <p:nvPr/>
        </p:nvSpPr>
        <p:spPr>
          <a:xfrm>
            <a:off x="125453" y="3580663"/>
            <a:ext cx="11215338" cy="1569660"/>
          </a:xfrm>
          <a:prstGeom prst="rect">
            <a:avLst/>
          </a:prstGeom>
          <a:noFill/>
        </p:spPr>
        <p:txBody>
          <a:bodyPr wrap="square">
            <a:spAutoFit/>
          </a:bodyPr>
          <a:lstStyle/>
          <a:p>
            <a:pPr marL="285750" indent="-285750">
              <a:buFont typeface="Wingdings" panose="05000000000000000000" pitchFamily="2" charset="2"/>
              <a:buChar char="q"/>
            </a:pPr>
            <a:r>
              <a:rPr lang="en-IN" sz="1600" dirty="0">
                <a:latin typeface="Söhne"/>
              </a:rPr>
              <a:t>Complexity</a:t>
            </a:r>
          </a:p>
          <a:p>
            <a:pPr marL="285750" indent="-285750">
              <a:buFont typeface="Wingdings" panose="05000000000000000000" pitchFamily="2" charset="2"/>
              <a:buChar char="q"/>
            </a:pPr>
            <a:r>
              <a:rPr lang="en-IN" sz="1600" dirty="0">
                <a:latin typeface="Söhne"/>
              </a:rPr>
              <a:t>Maintenance</a:t>
            </a:r>
          </a:p>
          <a:p>
            <a:pPr marL="285750" indent="-285750">
              <a:buFont typeface="Wingdings" panose="05000000000000000000" pitchFamily="2" charset="2"/>
              <a:buChar char="q"/>
            </a:pPr>
            <a:r>
              <a:rPr lang="en-IN" sz="1600" dirty="0">
                <a:latin typeface="Söhne"/>
              </a:rPr>
              <a:t>Data integration</a:t>
            </a:r>
          </a:p>
          <a:p>
            <a:pPr marL="285750" indent="-285750">
              <a:buFont typeface="Wingdings" panose="05000000000000000000" pitchFamily="2" charset="2"/>
              <a:buChar char="q"/>
            </a:pPr>
            <a:r>
              <a:rPr lang="en-US" sz="1600" dirty="0">
                <a:latin typeface="Söhne"/>
              </a:rPr>
              <a:t>Cold-start problem: Hybrid recommendation systems can still suffer from the cold-start problem, which occurs when there is not enough user or item data available to make accurate recommendations. This can be especially challenging for new products or services.</a:t>
            </a:r>
          </a:p>
        </p:txBody>
      </p:sp>
    </p:spTree>
    <p:extLst>
      <p:ext uri="{BB962C8B-B14F-4D97-AF65-F5344CB8AC3E}">
        <p14:creationId xmlns:p14="http://schemas.microsoft.com/office/powerpoint/2010/main" val="3074231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79726-DB9B-1FE3-EE96-A21611A5CFC0}"/>
              </a:ext>
            </a:extLst>
          </p:cNvPr>
          <p:cNvSpPr>
            <a:spLocks noGrp="1"/>
          </p:cNvSpPr>
          <p:nvPr>
            <p:ph type="title"/>
          </p:nvPr>
        </p:nvSpPr>
        <p:spPr/>
        <p:txBody>
          <a:bodyPr/>
          <a:lstStyle/>
          <a:p>
            <a:r>
              <a:rPr lang="en-US" dirty="0"/>
              <a:t>Industrial Applications</a:t>
            </a:r>
            <a:endParaRPr lang="en-IN" dirty="0"/>
          </a:p>
        </p:txBody>
      </p:sp>
      <p:sp>
        <p:nvSpPr>
          <p:cNvPr id="3" name="Text Placeholder 2">
            <a:extLst>
              <a:ext uri="{FF2B5EF4-FFF2-40B4-BE49-F238E27FC236}">
                <a16:creationId xmlns:a16="http://schemas.microsoft.com/office/drawing/2014/main" id="{25446924-16F2-E027-4766-6F5E9C620B72}"/>
              </a:ext>
            </a:extLst>
          </p:cNvPr>
          <p:cNvSpPr>
            <a:spLocks noGrp="1"/>
          </p:cNvSpPr>
          <p:nvPr>
            <p:ph type="body" idx="1"/>
          </p:nvPr>
        </p:nvSpPr>
        <p:spPr/>
        <p:txBody>
          <a:bodyPr/>
          <a:lstStyle/>
          <a:p>
            <a:r>
              <a:rPr lang="en-US" dirty="0">
                <a:effectLst/>
                <a:latin typeface="Calibri" panose="020F0502020204030204" pitchFamily="34" charset="0"/>
                <a:ea typeface="Times New Roman" panose="02020603050405020304" pitchFamily="18" charset="0"/>
                <a:cs typeface="Times New Roman" panose="02020603050405020304" pitchFamily="18" charset="0"/>
              </a:rPr>
              <a:t>How Companies like Netflix, META, Naukri.com &amp; Big Basket multiple there revenue using recommendation engine</a:t>
            </a:r>
            <a:endParaRPr lang="en-IN" dirty="0"/>
          </a:p>
          <a:p>
            <a:endParaRPr lang="en-IN" dirty="0"/>
          </a:p>
        </p:txBody>
      </p:sp>
      <p:pic>
        <p:nvPicPr>
          <p:cNvPr id="4" name="Picture 3">
            <a:extLst>
              <a:ext uri="{FF2B5EF4-FFF2-40B4-BE49-F238E27FC236}">
                <a16:creationId xmlns:a16="http://schemas.microsoft.com/office/drawing/2014/main" id="{63D35A11-73B6-0355-6336-AA6E039ED70C}"/>
              </a:ext>
            </a:extLst>
          </p:cNvPr>
          <p:cNvPicPr>
            <a:picLocks noChangeAspect="1"/>
          </p:cNvPicPr>
          <p:nvPr/>
        </p:nvPicPr>
        <p:blipFill>
          <a:blip r:embed="rId2"/>
          <a:stretch>
            <a:fillRect/>
          </a:stretch>
        </p:blipFill>
        <p:spPr>
          <a:xfrm>
            <a:off x="10072021" y="236746"/>
            <a:ext cx="1948716" cy="372854"/>
          </a:xfrm>
          <a:prstGeom prst="rect">
            <a:avLst/>
          </a:prstGeom>
        </p:spPr>
      </p:pic>
    </p:spTree>
    <p:extLst>
      <p:ext uri="{BB962C8B-B14F-4D97-AF65-F5344CB8AC3E}">
        <p14:creationId xmlns:p14="http://schemas.microsoft.com/office/powerpoint/2010/main" val="2479467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C83F35-753F-C9B3-CA0B-933E1A190129}"/>
              </a:ext>
            </a:extLst>
          </p:cNvPr>
          <p:cNvSpPr txBox="1"/>
          <p:nvPr/>
        </p:nvSpPr>
        <p:spPr>
          <a:xfrm>
            <a:off x="1081668" y="1699198"/>
            <a:ext cx="9612351" cy="3970318"/>
          </a:xfrm>
          <a:prstGeom prst="rect">
            <a:avLst/>
          </a:prstGeom>
          <a:noFill/>
        </p:spPr>
        <p:txBody>
          <a:bodyPr wrap="square">
            <a:spAutoFit/>
          </a:bodyPr>
          <a:lstStyle/>
          <a:p>
            <a:r>
              <a:rPr lang="en-US" sz="1800" dirty="0"/>
              <a:t>So taking an example of META’s favorite product Instagram. The way it works is suppose a content creator has uploaded a reel on Instagram now the reel is being analyzed by a vision AI software and an NLP AI software the work of both the software’s is to analyze the content and find target audience for it.</a:t>
            </a:r>
          </a:p>
          <a:p>
            <a:endParaRPr lang="en-US" sz="1800" dirty="0"/>
          </a:p>
          <a:p>
            <a:r>
              <a:rPr lang="en-US" sz="1800" dirty="0"/>
              <a:t>Once the target audience is defined then then reel is pushed to a segment of that target audience and the user’s behavior is collected to be feed as an input to the recommendation engine.</a:t>
            </a:r>
          </a:p>
          <a:p>
            <a:r>
              <a:rPr lang="en-US" sz="1800" dirty="0"/>
              <a:t>Here the recommendation engine is a Hybrid Recommendation Engine as the content need to be recommended based on both collaborative filtering(“Similar Users”) and content based filtering(“Similar Content viewers”).</a:t>
            </a:r>
          </a:p>
          <a:p>
            <a:pPr algn="ctr"/>
            <a:endParaRPr lang="en-US" sz="1800" dirty="0"/>
          </a:p>
          <a:p>
            <a:r>
              <a:rPr lang="en-US" sz="1800" dirty="0"/>
              <a:t>This whole process tends to increase more retention time of the user so the user is now spending more time than usual so more advertisements are being displayed on the users feed via which Instagram earns revenue and charge companies for advertisement.</a:t>
            </a:r>
          </a:p>
        </p:txBody>
      </p:sp>
    </p:spTree>
    <p:extLst>
      <p:ext uri="{BB962C8B-B14F-4D97-AF65-F5344CB8AC3E}">
        <p14:creationId xmlns:p14="http://schemas.microsoft.com/office/powerpoint/2010/main" val="848482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F5E17-E5F6-8808-D04A-18460ED4ECD5}"/>
              </a:ext>
            </a:extLst>
          </p:cNvPr>
          <p:cNvSpPr>
            <a:spLocks noGrp="1"/>
          </p:cNvSpPr>
          <p:nvPr>
            <p:ph type="title"/>
          </p:nvPr>
        </p:nvSpPr>
        <p:spPr/>
        <p:txBody>
          <a:bodyPr/>
          <a:lstStyle/>
          <a:p>
            <a:r>
              <a:rPr lang="en-US" sz="4000" dirty="0">
                <a:effectLst/>
                <a:latin typeface="Calibri" panose="020F0502020204030204" pitchFamily="34" charset="0"/>
                <a:ea typeface="Times New Roman" panose="02020603050405020304" pitchFamily="18" charset="0"/>
                <a:cs typeface="Times New Roman" panose="02020603050405020304" pitchFamily="18" charset="0"/>
              </a:rPr>
              <a:t>Implementation By </a:t>
            </a:r>
            <a:r>
              <a:rPr lang="en-US" sz="4000" dirty="0" err="1">
                <a:effectLst/>
                <a:latin typeface="Calibri" panose="020F0502020204030204" pitchFamily="34" charset="0"/>
                <a:ea typeface="Times New Roman" panose="02020603050405020304" pitchFamily="18" charset="0"/>
                <a:cs typeface="Times New Roman" panose="02020603050405020304" pitchFamily="18" charset="0"/>
              </a:rPr>
              <a:t>MoogleLabs</a:t>
            </a:r>
            <a:r>
              <a:rPr lang="en-US" sz="4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N" dirty="0"/>
          </a:p>
        </p:txBody>
      </p:sp>
      <p:sp>
        <p:nvSpPr>
          <p:cNvPr id="3" name="Text Placeholder 2">
            <a:extLst>
              <a:ext uri="{FF2B5EF4-FFF2-40B4-BE49-F238E27FC236}">
                <a16:creationId xmlns:a16="http://schemas.microsoft.com/office/drawing/2014/main" id="{E4472BD4-6788-70C0-CEB0-AF414A858B90}"/>
              </a:ext>
            </a:extLst>
          </p:cNvPr>
          <p:cNvSpPr>
            <a:spLocks noGrp="1"/>
          </p:cNvSpPr>
          <p:nvPr>
            <p:ph type="body" idx="1"/>
          </p:nvPr>
        </p:nvSpPr>
        <p:spPr/>
        <p:txBody>
          <a:bodyPr/>
          <a:lstStyle/>
          <a:p>
            <a:endParaRPr lang="en-IN"/>
          </a:p>
        </p:txBody>
      </p:sp>
      <p:pic>
        <p:nvPicPr>
          <p:cNvPr id="4" name="Picture 3">
            <a:extLst>
              <a:ext uri="{FF2B5EF4-FFF2-40B4-BE49-F238E27FC236}">
                <a16:creationId xmlns:a16="http://schemas.microsoft.com/office/drawing/2014/main" id="{6025F377-595C-B84A-DAE2-4AA5EAE35325}"/>
              </a:ext>
            </a:extLst>
          </p:cNvPr>
          <p:cNvPicPr>
            <a:picLocks noChangeAspect="1"/>
          </p:cNvPicPr>
          <p:nvPr/>
        </p:nvPicPr>
        <p:blipFill>
          <a:blip r:embed="rId2"/>
          <a:stretch>
            <a:fillRect/>
          </a:stretch>
        </p:blipFill>
        <p:spPr>
          <a:xfrm>
            <a:off x="10072021" y="236746"/>
            <a:ext cx="1948716" cy="372854"/>
          </a:xfrm>
          <a:prstGeom prst="rect">
            <a:avLst/>
          </a:prstGeom>
        </p:spPr>
      </p:pic>
    </p:spTree>
    <p:extLst>
      <p:ext uri="{BB962C8B-B14F-4D97-AF65-F5344CB8AC3E}">
        <p14:creationId xmlns:p14="http://schemas.microsoft.com/office/powerpoint/2010/main" val="255424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F16680-99A8-7A5E-3EAF-0502D0DC2A81}"/>
              </a:ext>
            </a:extLst>
          </p:cNvPr>
          <p:cNvSpPr>
            <a:spLocks noGrp="1"/>
          </p:cNvSpPr>
          <p:nvPr>
            <p:ph idx="1"/>
          </p:nvPr>
        </p:nvSpPr>
        <p:spPr>
          <a:xfrm>
            <a:off x="685801" y="2142067"/>
            <a:ext cx="10131425" cy="1918945"/>
          </a:xfrm>
        </p:spPr>
        <p:txBody>
          <a:bodyPr>
            <a:normAutofit/>
          </a:bodyPr>
          <a:lstStyle/>
          <a:p>
            <a:pPr marL="0" indent="0" algn="ctr">
              <a:buNone/>
            </a:pPr>
            <a:r>
              <a:rPr lang="en-US" sz="4800" dirty="0"/>
              <a:t>THANK YOU</a:t>
            </a:r>
          </a:p>
        </p:txBody>
      </p:sp>
    </p:spTree>
    <p:extLst>
      <p:ext uri="{BB962C8B-B14F-4D97-AF65-F5344CB8AC3E}">
        <p14:creationId xmlns:p14="http://schemas.microsoft.com/office/powerpoint/2010/main" val="207016917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2D9A36F-B0C5-7249-62A8-D50C4153C933}"/>
              </a:ext>
            </a:extLst>
          </p:cNvPr>
          <p:cNvSpPr txBox="1">
            <a:spLocks/>
          </p:cNvSpPr>
          <p:nvPr/>
        </p:nvSpPr>
        <p:spPr>
          <a:xfrm>
            <a:off x="318255" y="357634"/>
            <a:ext cx="6519867" cy="672353"/>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200" b="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MOOGLELABS - SERVICES</a:t>
            </a:r>
            <a:endParaRPr lang="en-IN" dirty="0"/>
          </a:p>
        </p:txBody>
      </p:sp>
      <p:sp>
        <p:nvSpPr>
          <p:cNvPr id="9" name="TextBox 8">
            <a:extLst>
              <a:ext uri="{FF2B5EF4-FFF2-40B4-BE49-F238E27FC236}">
                <a16:creationId xmlns:a16="http://schemas.microsoft.com/office/drawing/2014/main" id="{3C8F9547-3FC4-5B41-84C3-341979968003}"/>
              </a:ext>
            </a:extLst>
          </p:cNvPr>
          <p:cNvSpPr txBox="1"/>
          <p:nvPr/>
        </p:nvSpPr>
        <p:spPr>
          <a:xfrm>
            <a:off x="357929" y="1492353"/>
            <a:ext cx="9713918" cy="369332"/>
          </a:xfrm>
          <a:prstGeom prst="rect">
            <a:avLst/>
          </a:prstGeom>
          <a:noFill/>
        </p:spPr>
        <p:txBody>
          <a:bodyPr wrap="square">
            <a:spAutoFit/>
          </a:bodyPr>
          <a:lstStyle/>
          <a:p>
            <a:pPr fontAlgn="base"/>
            <a:r>
              <a:rPr lang="en-US" b="0" i="0" dirty="0">
                <a:solidFill>
                  <a:schemeClr val="tx1">
                    <a:lumMod val="85000"/>
                    <a:lumOff val="15000"/>
                  </a:schemeClr>
                </a:solidFill>
                <a:effectLst/>
                <a:latin typeface="Poppins" panose="00000500000000000000" pitchFamily="2" charset="0"/>
              </a:rPr>
              <a:t>Decoding Innovation In </a:t>
            </a:r>
            <a:r>
              <a:rPr lang="en-US" b="1" i="0" dirty="0">
                <a:solidFill>
                  <a:schemeClr val="tx1">
                    <a:lumMod val="85000"/>
                    <a:lumOff val="15000"/>
                  </a:schemeClr>
                </a:solidFill>
                <a:effectLst/>
                <a:latin typeface="Poppins" panose="00000500000000000000" pitchFamily="2" charset="0"/>
              </a:rPr>
              <a:t>AI/ML, Blockchain, DevOps, Metaverse and Data Science</a:t>
            </a:r>
            <a:endParaRPr lang="en-US" b="0" i="0" dirty="0">
              <a:solidFill>
                <a:schemeClr val="tx1">
                  <a:lumMod val="85000"/>
                  <a:lumOff val="15000"/>
                </a:schemeClr>
              </a:solidFill>
              <a:effectLst/>
              <a:latin typeface="Poppins" panose="00000500000000000000" pitchFamily="2" charset="0"/>
            </a:endParaRPr>
          </a:p>
        </p:txBody>
      </p:sp>
      <p:sp>
        <p:nvSpPr>
          <p:cNvPr id="10" name="TextBox 9">
            <a:extLst>
              <a:ext uri="{FF2B5EF4-FFF2-40B4-BE49-F238E27FC236}">
                <a16:creationId xmlns:a16="http://schemas.microsoft.com/office/drawing/2014/main" id="{FC753033-7C24-1274-7CF6-1D08326B7FBD}"/>
              </a:ext>
            </a:extLst>
          </p:cNvPr>
          <p:cNvSpPr txBox="1"/>
          <p:nvPr/>
        </p:nvSpPr>
        <p:spPr>
          <a:xfrm>
            <a:off x="362692" y="1972990"/>
            <a:ext cx="11093098" cy="1815882"/>
          </a:xfrm>
          <a:prstGeom prst="rect">
            <a:avLst/>
          </a:prstGeom>
          <a:noFill/>
        </p:spPr>
        <p:txBody>
          <a:bodyPr wrap="square">
            <a:spAutoFit/>
          </a:bodyPr>
          <a:lstStyle/>
          <a:p>
            <a:pPr fontAlgn="base"/>
            <a:r>
              <a:rPr lang="en-US" sz="1400" b="0" i="0" dirty="0">
                <a:effectLst/>
                <a:latin typeface="Segoe UI Historic" panose="020B0502040204020203" pitchFamily="34" charset="0"/>
              </a:rPr>
              <a:t>Many organizations are afraid to take the leap toward AI/ML, Blockchain, DevOps, and Data Science. </a:t>
            </a:r>
            <a:r>
              <a:rPr lang="en-US" sz="1400" b="0" i="0" dirty="0" err="1">
                <a:effectLst/>
                <a:latin typeface="Segoe UI Historic" panose="020B0502040204020203" pitchFamily="34" charset="0"/>
              </a:rPr>
              <a:t>MoogleLabs</a:t>
            </a:r>
            <a:r>
              <a:rPr lang="en-US" sz="1400" b="0" i="0" dirty="0">
                <a:effectLst/>
                <a:latin typeface="Segoe UI Historic" panose="020B0502040204020203" pitchFamily="34" charset="0"/>
              </a:rPr>
              <a:t> makes the journey streamlined and smooth for you. Founded by seasoned IT experts, the company has the resources to help your business embrace new-age technology. </a:t>
            </a:r>
            <a:br>
              <a:rPr lang="en-US" sz="1400" b="0" i="0" dirty="0">
                <a:effectLst/>
                <a:latin typeface="Segoe UI Historic" panose="020B0502040204020203" pitchFamily="34" charset="0"/>
              </a:rPr>
            </a:br>
            <a:endParaRPr lang="en-US" sz="1400" b="0" i="0" dirty="0">
              <a:effectLst/>
              <a:latin typeface="Segoe UI" panose="020B0502040204020203" pitchFamily="34" charset="0"/>
            </a:endParaRPr>
          </a:p>
          <a:p>
            <a:pPr fontAlgn="base"/>
            <a:r>
              <a:rPr lang="en-US" sz="1400" b="0" i="0" dirty="0">
                <a:effectLst/>
                <a:latin typeface="Segoe UI Historic" panose="020B0502040204020203" pitchFamily="34" charset="0"/>
              </a:rPr>
              <a:t>At </a:t>
            </a:r>
            <a:r>
              <a:rPr lang="en-US" sz="1400" b="0" i="0" dirty="0" err="1">
                <a:effectLst/>
                <a:latin typeface="Segoe UI Historic" panose="020B0502040204020203" pitchFamily="34" charset="0"/>
              </a:rPr>
              <a:t>MoogleLabs</a:t>
            </a:r>
            <a:r>
              <a:rPr lang="en-US" sz="1400" b="0" i="0" dirty="0">
                <a:effectLst/>
                <a:latin typeface="Segoe UI Historic" panose="020B0502040204020203" pitchFamily="34" charset="0"/>
              </a:rPr>
              <a:t>, we help you compete effectively by leveraging cutting-edge technology and in this endeavor, we have a talented team, which is certified in the technologies it works on.  We have transformed businesses with our deep understanding of technology that can be utilized for various industries. The company is known for building a great client-business relationship by being transparent throughout the whole journey. </a:t>
            </a:r>
            <a:r>
              <a:rPr lang="en-US" sz="1400" b="0" i="0" dirty="0" err="1">
                <a:effectLst/>
                <a:latin typeface="Segoe UI Historic" panose="020B0502040204020203" pitchFamily="34" charset="0"/>
              </a:rPr>
              <a:t>MoogleLabs</a:t>
            </a:r>
            <a:r>
              <a:rPr lang="en-US" sz="1400" b="0" i="0" dirty="0">
                <a:effectLst/>
                <a:latin typeface="Segoe UI Historic" panose="020B0502040204020203" pitchFamily="34" charset="0"/>
              </a:rPr>
              <a:t> is always ready to better itself to provide the best services to its clients.</a:t>
            </a:r>
            <a:endParaRPr lang="en-US" sz="1400" b="0" i="0" dirty="0">
              <a:effectLst/>
              <a:latin typeface="Segoe UI" panose="020B0502040204020203" pitchFamily="34" charset="0"/>
            </a:endParaRPr>
          </a:p>
        </p:txBody>
      </p:sp>
      <p:sp>
        <p:nvSpPr>
          <p:cNvPr id="16" name="Rectangle 15">
            <a:extLst>
              <a:ext uri="{FF2B5EF4-FFF2-40B4-BE49-F238E27FC236}">
                <a16:creationId xmlns:a16="http://schemas.microsoft.com/office/drawing/2014/main" id="{5CB8C369-31D9-1C0A-F791-8E916BDE13EA}"/>
              </a:ext>
            </a:extLst>
          </p:cNvPr>
          <p:cNvSpPr/>
          <p:nvPr/>
        </p:nvSpPr>
        <p:spPr>
          <a:xfrm>
            <a:off x="382223" y="3985470"/>
            <a:ext cx="2238375" cy="17145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TextBox 16">
            <a:extLst>
              <a:ext uri="{FF2B5EF4-FFF2-40B4-BE49-F238E27FC236}">
                <a16:creationId xmlns:a16="http://schemas.microsoft.com/office/drawing/2014/main" id="{3B28FF55-02CC-D643-CEFE-427E683F9384}"/>
              </a:ext>
            </a:extLst>
          </p:cNvPr>
          <p:cNvSpPr txBox="1"/>
          <p:nvPr/>
        </p:nvSpPr>
        <p:spPr>
          <a:xfrm>
            <a:off x="439373" y="4875967"/>
            <a:ext cx="2181225" cy="784830"/>
          </a:xfrm>
          <a:prstGeom prst="rect">
            <a:avLst/>
          </a:prstGeom>
          <a:noFill/>
        </p:spPr>
        <p:txBody>
          <a:bodyPr wrap="square">
            <a:spAutoFit/>
          </a:bodyPr>
          <a:lstStyle/>
          <a:p>
            <a:pPr algn="l"/>
            <a:r>
              <a:rPr lang="en-US" sz="900" b="0" i="0" dirty="0">
                <a:effectLst/>
                <a:latin typeface="Poppins" panose="00000500000000000000" pitchFamily="2" charset="0"/>
              </a:rPr>
              <a:t>Our Applied AI brings roadmap to scale enterprise-grade solutions, with the power of analytics, automation and next-level computing.</a:t>
            </a:r>
          </a:p>
        </p:txBody>
      </p:sp>
      <p:pic>
        <p:nvPicPr>
          <p:cNvPr id="18" name="Graphic 17">
            <a:extLst>
              <a:ext uri="{FF2B5EF4-FFF2-40B4-BE49-F238E27FC236}">
                <a16:creationId xmlns:a16="http://schemas.microsoft.com/office/drawing/2014/main" id="{5E296D80-E42F-84A4-F7B1-CB0310786A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9385" y="4104423"/>
            <a:ext cx="373970" cy="432632"/>
          </a:xfrm>
          <a:prstGeom prst="rect">
            <a:avLst/>
          </a:prstGeom>
        </p:spPr>
      </p:pic>
      <p:sp>
        <p:nvSpPr>
          <p:cNvPr id="19" name="Rectangle 18">
            <a:extLst>
              <a:ext uri="{FF2B5EF4-FFF2-40B4-BE49-F238E27FC236}">
                <a16:creationId xmlns:a16="http://schemas.microsoft.com/office/drawing/2014/main" id="{B261BFB0-7176-46E5-ED11-23967C8426BE}"/>
              </a:ext>
            </a:extLst>
          </p:cNvPr>
          <p:cNvSpPr/>
          <p:nvPr/>
        </p:nvSpPr>
        <p:spPr>
          <a:xfrm>
            <a:off x="2682207" y="3986868"/>
            <a:ext cx="2238375" cy="17145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TextBox 19">
            <a:extLst>
              <a:ext uri="{FF2B5EF4-FFF2-40B4-BE49-F238E27FC236}">
                <a16:creationId xmlns:a16="http://schemas.microsoft.com/office/drawing/2014/main" id="{A1074BB2-A88B-3479-3062-B28AADFD39EE}"/>
              </a:ext>
            </a:extLst>
          </p:cNvPr>
          <p:cNvSpPr txBox="1"/>
          <p:nvPr/>
        </p:nvSpPr>
        <p:spPr>
          <a:xfrm>
            <a:off x="2739357" y="4886892"/>
            <a:ext cx="2181225" cy="646331"/>
          </a:xfrm>
          <a:prstGeom prst="rect">
            <a:avLst/>
          </a:prstGeom>
          <a:noFill/>
        </p:spPr>
        <p:txBody>
          <a:bodyPr wrap="square">
            <a:spAutoFit/>
          </a:bodyPr>
          <a:lstStyle/>
          <a:p>
            <a:pPr algn="l"/>
            <a:r>
              <a:rPr lang="en-US" sz="900" b="0" i="0" dirty="0">
                <a:effectLst/>
                <a:latin typeface="Poppins" panose="00000500000000000000" pitchFamily="2" charset="0"/>
              </a:rPr>
              <a:t>Scale up your business with future-ready ML-powered applications integrated with AR/VR, image &amp; video analytics.</a:t>
            </a:r>
          </a:p>
        </p:txBody>
      </p:sp>
      <p:sp>
        <p:nvSpPr>
          <p:cNvPr id="21" name="Rectangle 20">
            <a:extLst>
              <a:ext uri="{FF2B5EF4-FFF2-40B4-BE49-F238E27FC236}">
                <a16:creationId xmlns:a16="http://schemas.microsoft.com/office/drawing/2014/main" id="{8653ECDD-8A23-2B65-31B0-D075308D39C9}"/>
              </a:ext>
            </a:extLst>
          </p:cNvPr>
          <p:cNvSpPr/>
          <p:nvPr/>
        </p:nvSpPr>
        <p:spPr>
          <a:xfrm>
            <a:off x="4998969" y="4013433"/>
            <a:ext cx="2238375" cy="17145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TextBox 21">
            <a:extLst>
              <a:ext uri="{FF2B5EF4-FFF2-40B4-BE49-F238E27FC236}">
                <a16:creationId xmlns:a16="http://schemas.microsoft.com/office/drawing/2014/main" id="{631361BE-EB5B-69DC-91B1-85F98E63170B}"/>
              </a:ext>
            </a:extLst>
          </p:cNvPr>
          <p:cNvSpPr txBox="1"/>
          <p:nvPr/>
        </p:nvSpPr>
        <p:spPr>
          <a:xfrm>
            <a:off x="5056119" y="4867742"/>
            <a:ext cx="2181225" cy="646331"/>
          </a:xfrm>
          <a:prstGeom prst="rect">
            <a:avLst/>
          </a:prstGeom>
          <a:noFill/>
        </p:spPr>
        <p:txBody>
          <a:bodyPr wrap="square">
            <a:spAutoFit/>
          </a:bodyPr>
          <a:lstStyle/>
          <a:p>
            <a:pPr algn="l"/>
            <a:r>
              <a:rPr lang="en-US" sz="900" b="0" i="0" dirty="0">
                <a:effectLst/>
                <a:latin typeface="Poppins" panose="00000500000000000000" pitchFamily="2" charset="0"/>
              </a:rPr>
              <a:t>We help you build a secured decentralized solution for Smart Contracts, Crypto-token and NFT Marketplace.</a:t>
            </a:r>
          </a:p>
        </p:txBody>
      </p:sp>
      <p:sp>
        <p:nvSpPr>
          <p:cNvPr id="23" name="Rectangle 22">
            <a:extLst>
              <a:ext uri="{FF2B5EF4-FFF2-40B4-BE49-F238E27FC236}">
                <a16:creationId xmlns:a16="http://schemas.microsoft.com/office/drawing/2014/main" id="{7A393C31-B9FA-2F4B-7FFF-8B33E7871703}"/>
              </a:ext>
            </a:extLst>
          </p:cNvPr>
          <p:cNvSpPr/>
          <p:nvPr/>
        </p:nvSpPr>
        <p:spPr>
          <a:xfrm>
            <a:off x="7307342" y="3989664"/>
            <a:ext cx="2238375" cy="17145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4" name="TextBox 23">
            <a:extLst>
              <a:ext uri="{FF2B5EF4-FFF2-40B4-BE49-F238E27FC236}">
                <a16:creationId xmlns:a16="http://schemas.microsoft.com/office/drawing/2014/main" id="{98451893-3CC8-839C-0B33-D9DB4510721A}"/>
              </a:ext>
            </a:extLst>
          </p:cNvPr>
          <p:cNvSpPr txBox="1"/>
          <p:nvPr/>
        </p:nvSpPr>
        <p:spPr>
          <a:xfrm>
            <a:off x="7364492" y="4823965"/>
            <a:ext cx="2145301" cy="784830"/>
          </a:xfrm>
          <a:prstGeom prst="rect">
            <a:avLst/>
          </a:prstGeom>
          <a:noFill/>
        </p:spPr>
        <p:txBody>
          <a:bodyPr wrap="square">
            <a:spAutoFit/>
          </a:bodyPr>
          <a:lstStyle/>
          <a:p>
            <a:pPr algn="l"/>
            <a:r>
              <a:rPr lang="en-US" sz="900" b="0" i="0" dirty="0">
                <a:effectLst/>
                <a:latin typeface="Poppins" panose="00000500000000000000" pitchFamily="2" charset="0"/>
              </a:rPr>
              <a:t>We specialize in DevOps managed services including CI/CD, Infrastructure Management, Cloud Managed Services, </a:t>
            </a:r>
            <a:r>
              <a:rPr lang="en-US" sz="900" b="0" i="0" dirty="0" err="1">
                <a:effectLst/>
                <a:latin typeface="Poppins" panose="00000500000000000000" pitchFamily="2" charset="0"/>
              </a:rPr>
              <a:t>DevSecOps</a:t>
            </a:r>
            <a:r>
              <a:rPr lang="en-US" sz="900" b="0" i="0" dirty="0">
                <a:effectLst/>
                <a:latin typeface="Poppins" panose="00000500000000000000" pitchFamily="2" charset="0"/>
              </a:rPr>
              <a:t>, and AI Ops</a:t>
            </a:r>
            <a:r>
              <a:rPr lang="en-US" sz="900" b="0" i="0" dirty="0">
                <a:solidFill>
                  <a:srgbClr val="000000"/>
                </a:solidFill>
                <a:effectLst/>
                <a:latin typeface="Poppins" panose="00000500000000000000" pitchFamily="2" charset="0"/>
              </a:rPr>
              <a:t>.</a:t>
            </a:r>
            <a:endParaRPr lang="en-US" sz="900" b="0" i="0" dirty="0">
              <a:effectLst/>
              <a:latin typeface="Poppins" panose="00000500000000000000" pitchFamily="2" charset="0"/>
            </a:endParaRPr>
          </a:p>
        </p:txBody>
      </p:sp>
      <p:sp>
        <p:nvSpPr>
          <p:cNvPr id="25" name="Rectangle 24">
            <a:extLst>
              <a:ext uri="{FF2B5EF4-FFF2-40B4-BE49-F238E27FC236}">
                <a16:creationId xmlns:a16="http://schemas.microsoft.com/office/drawing/2014/main" id="{0E2FE791-314F-0718-A543-D7F34DB6C2EE}"/>
              </a:ext>
            </a:extLst>
          </p:cNvPr>
          <p:cNvSpPr/>
          <p:nvPr/>
        </p:nvSpPr>
        <p:spPr>
          <a:xfrm>
            <a:off x="9632493" y="3974284"/>
            <a:ext cx="2238375" cy="17145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TextBox 25">
            <a:extLst>
              <a:ext uri="{FF2B5EF4-FFF2-40B4-BE49-F238E27FC236}">
                <a16:creationId xmlns:a16="http://schemas.microsoft.com/office/drawing/2014/main" id="{C34C0EAC-BCE2-DEC0-ABB3-170FF8897EBC}"/>
              </a:ext>
            </a:extLst>
          </p:cNvPr>
          <p:cNvSpPr txBox="1"/>
          <p:nvPr/>
        </p:nvSpPr>
        <p:spPr>
          <a:xfrm>
            <a:off x="9689644" y="4821920"/>
            <a:ext cx="2120134" cy="784830"/>
          </a:xfrm>
          <a:prstGeom prst="rect">
            <a:avLst/>
          </a:prstGeom>
          <a:noFill/>
        </p:spPr>
        <p:txBody>
          <a:bodyPr wrap="square">
            <a:spAutoFit/>
          </a:bodyPr>
          <a:lstStyle/>
          <a:p>
            <a:pPr algn="l"/>
            <a:r>
              <a:rPr lang="en-US" sz="900" b="0" i="0" dirty="0">
                <a:effectLst/>
                <a:latin typeface="Poppins" panose="00000500000000000000" pitchFamily="2" charset="0"/>
              </a:rPr>
              <a:t>Uncover hidden stories in data and turn it into maximized revenue opportunities using qualitative and quantitative data processing techniques.</a:t>
            </a:r>
          </a:p>
        </p:txBody>
      </p:sp>
      <p:pic>
        <p:nvPicPr>
          <p:cNvPr id="27" name="Graphic 26">
            <a:extLst>
              <a:ext uri="{FF2B5EF4-FFF2-40B4-BE49-F238E27FC236}">
                <a16:creationId xmlns:a16="http://schemas.microsoft.com/office/drawing/2014/main" id="{7201E964-313E-6313-EDD5-AD5AF12930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20843" y="4129089"/>
            <a:ext cx="416829" cy="416829"/>
          </a:xfrm>
          <a:prstGeom prst="rect">
            <a:avLst/>
          </a:prstGeom>
        </p:spPr>
      </p:pic>
      <p:sp>
        <p:nvSpPr>
          <p:cNvPr id="28" name="TextBox 27">
            <a:extLst>
              <a:ext uri="{FF2B5EF4-FFF2-40B4-BE49-F238E27FC236}">
                <a16:creationId xmlns:a16="http://schemas.microsoft.com/office/drawing/2014/main" id="{0C3AD99F-1FD6-4191-DAB6-75A5E947B7D6}"/>
              </a:ext>
            </a:extLst>
          </p:cNvPr>
          <p:cNvSpPr txBox="1"/>
          <p:nvPr/>
        </p:nvSpPr>
        <p:spPr>
          <a:xfrm>
            <a:off x="428613" y="4578077"/>
            <a:ext cx="1833571" cy="276999"/>
          </a:xfrm>
          <a:prstGeom prst="rect">
            <a:avLst/>
          </a:prstGeom>
          <a:noFill/>
        </p:spPr>
        <p:txBody>
          <a:bodyPr wrap="square">
            <a:spAutoFit/>
          </a:bodyPr>
          <a:lstStyle/>
          <a:p>
            <a:pPr algn="l"/>
            <a:r>
              <a:rPr lang="en-US" sz="1200" b="1" i="0" dirty="0">
                <a:effectLst/>
                <a:latin typeface="Poppins" panose="00000500000000000000" pitchFamily="2" charset="0"/>
              </a:rPr>
              <a:t>Artificial Intelligence</a:t>
            </a:r>
          </a:p>
        </p:txBody>
      </p:sp>
      <p:sp>
        <p:nvSpPr>
          <p:cNvPr id="29" name="TextBox 28">
            <a:extLst>
              <a:ext uri="{FF2B5EF4-FFF2-40B4-BE49-F238E27FC236}">
                <a16:creationId xmlns:a16="http://schemas.microsoft.com/office/drawing/2014/main" id="{184EB511-7751-6F85-B5A6-30668C304EED}"/>
              </a:ext>
            </a:extLst>
          </p:cNvPr>
          <p:cNvSpPr txBox="1"/>
          <p:nvPr/>
        </p:nvSpPr>
        <p:spPr>
          <a:xfrm>
            <a:off x="2728911" y="4592359"/>
            <a:ext cx="1833571" cy="276999"/>
          </a:xfrm>
          <a:prstGeom prst="rect">
            <a:avLst/>
          </a:prstGeom>
          <a:noFill/>
        </p:spPr>
        <p:txBody>
          <a:bodyPr wrap="square">
            <a:spAutoFit/>
          </a:bodyPr>
          <a:lstStyle/>
          <a:p>
            <a:pPr algn="l"/>
            <a:r>
              <a:rPr lang="en-US" sz="1200" b="1" i="0" dirty="0">
                <a:effectLst/>
                <a:latin typeface="Poppins" panose="00000500000000000000" pitchFamily="2" charset="0"/>
              </a:rPr>
              <a:t>Machine Learning</a:t>
            </a:r>
          </a:p>
        </p:txBody>
      </p:sp>
      <p:pic>
        <p:nvPicPr>
          <p:cNvPr id="30" name="Graphic 29">
            <a:extLst>
              <a:ext uri="{FF2B5EF4-FFF2-40B4-BE49-F238E27FC236}">
                <a16:creationId xmlns:a16="http://schemas.microsoft.com/office/drawing/2014/main" id="{842AFC2F-9AD3-D52D-87D8-4355FF9149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62550" y="4100576"/>
            <a:ext cx="462716" cy="454454"/>
          </a:xfrm>
          <a:prstGeom prst="rect">
            <a:avLst/>
          </a:prstGeom>
        </p:spPr>
      </p:pic>
      <p:sp>
        <p:nvSpPr>
          <p:cNvPr id="31" name="TextBox 30">
            <a:extLst>
              <a:ext uri="{FF2B5EF4-FFF2-40B4-BE49-F238E27FC236}">
                <a16:creationId xmlns:a16="http://schemas.microsoft.com/office/drawing/2014/main" id="{69BE9402-CDDA-9F5B-003C-6BC31B2040B1}"/>
              </a:ext>
            </a:extLst>
          </p:cNvPr>
          <p:cNvSpPr txBox="1"/>
          <p:nvPr/>
        </p:nvSpPr>
        <p:spPr>
          <a:xfrm>
            <a:off x="5057777" y="4601879"/>
            <a:ext cx="1152523" cy="276999"/>
          </a:xfrm>
          <a:prstGeom prst="rect">
            <a:avLst/>
          </a:prstGeom>
          <a:noFill/>
        </p:spPr>
        <p:txBody>
          <a:bodyPr wrap="square">
            <a:spAutoFit/>
          </a:bodyPr>
          <a:lstStyle/>
          <a:p>
            <a:pPr algn="l"/>
            <a:r>
              <a:rPr lang="en-IN" sz="1200" b="1" i="0" dirty="0">
                <a:effectLst/>
                <a:latin typeface="Poppins" panose="00000500000000000000" pitchFamily="2" charset="0"/>
              </a:rPr>
              <a:t>Blockchain</a:t>
            </a:r>
          </a:p>
        </p:txBody>
      </p:sp>
      <p:sp>
        <p:nvSpPr>
          <p:cNvPr id="32" name="TextBox 31">
            <a:extLst>
              <a:ext uri="{FF2B5EF4-FFF2-40B4-BE49-F238E27FC236}">
                <a16:creationId xmlns:a16="http://schemas.microsoft.com/office/drawing/2014/main" id="{FB8BD14E-3EF7-A191-7025-2E193389BAC4}"/>
              </a:ext>
            </a:extLst>
          </p:cNvPr>
          <p:cNvSpPr txBox="1"/>
          <p:nvPr/>
        </p:nvSpPr>
        <p:spPr>
          <a:xfrm>
            <a:off x="7426196" y="4609893"/>
            <a:ext cx="870585" cy="276999"/>
          </a:xfrm>
          <a:prstGeom prst="rect">
            <a:avLst/>
          </a:prstGeom>
          <a:noFill/>
        </p:spPr>
        <p:txBody>
          <a:bodyPr wrap="square">
            <a:spAutoFit/>
          </a:bodyPr>
          <a:lstStyle/>
          <a:p>
            <a:r>
              <a:rPr lang="en-IN" sz="1200" b="1" i="0" dirty="0">
                <a:effectLst/>
                <a:latin typeface="Poppins" panose="00000500000000000000" pitchFamily="2" charset="0"/>
              </a:rPr>
              <a:t>DevOps</a:t>
            </a:r>
            <a:endParaRPr lang="en-IN" sz="1200" dirty="0"/>
          </a:p>
        </p:txBody>
      </p:sp>
      <p:pic>
        <p:nvPicPr>
          <p:cNvPr id="33" name="Graphic 32">
            <a:extLst>
              <a:ext uri="{FF2B5EF4-FFF2-40B4-BE49-F238E27FC236}">
                <a16:creationId xmlns:a16="http://schemas.microsoft.com/office/drawing/2014/main" id="{59CDCD26-D0DC-2767-E04E-17116DCF9CC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96174" y="4116843"/>
            <a:ext cx="429075" cy="429075"/>
          </a:xfrm>
          <a:prstGeom prst="rect">
            <a:avLst/>
          </a:prstGeom>
        </p:spPr>
      </p:pic>
      <p:sp>
        <p:nvSpPr>
          <p:cNvPr id="34" name="TextBox 33">
            <a:extLst>
              <a:ext uri="{FF2B5EF4-FFF2-40B4-BE49-F238E27FC236}">
                <a16:creationId xmlns:a16="http://schemas.microsoft.com/office/drawing/2014/main" id="{74773F25-F5F0-C80C-9A32-2AECF6662B02}"/>
              </a:ext>
            </a:extLst>
          </p:cNvPr>
          <p:cNvSpPr txBox="1"/>
          <p:nvPr/>
        </p:nvSpPr>
        <p:spPr>
          <a:xfrm>
            <a:off x="9677400" y="4596884"/>
            <a:ext cx="1724025" cy="276999"/>
          </a:xfrm>
          <a:prstGeom prst="rect">
            <a:avLst/>
          </a:prstGeom>
          <a:noFill/>
        </p:spPr>
        <p:txBody>
          <a:bodyPr wrap="square">
            <a:spAutoFit/>
          </a:bodyPr>
          <a:lstStyle/>
          <a:p>
            <a:pPr algn="l"/>
            <a:r>
              <a:rPr lang="en-IN" sz="1200" b="1" i="0" dirty="0">
                <a:effectLst/>
                <a:latin typeface="Poppins" panose="00000500000000000000" pitchFamily="2" charset="0"/>
              </a:rPr>
              <a:t>Data Science</a:t>
            </a:r>
          </a:p>
        </p:txBody>
      </p:sp>
      <p:pic>
        <p:nvPicPr>
          <p:cNvPr id="35" name="Graphic 34">
            <a:extLst>
              <a:ext uri="{FF2B5EF4-FFF2-40B4-BE49-F238E27FC236}">
                <a16:creationId xmlns:a16="http://schemas.microsoft.com/office/drawing/2014/main" id="{BEFD9137-5D5E-2C30-6C7C-8341B17D3CB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782175" y="4114800"/>
            <a:ext cx="431118" cy="431118"/>
          </a:xfrm>
          <a:prstGeom prst="rect">
            <a:avLst/>
          </a:prstGeom>
        </p:spPr>
      </p:pic>
    </p:spTree>
    <p:extLst>
      <p:ext uri="{BB962C8B-B14F-4D97-AF65-F5344CB8AC3E}">
        <p14:creationId xmlns:p14="http://schemas.microsoft.com/office/powerpoint/2010/main" val="420182118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87434-DD8B-CF56-6349-71F5EB5CE9D3}"/>
              </a:ext>
            </a:extLst>
          </p:cNvPr>
          <p:cNvSpPr>
            <a:spLocks noGrp="1"/>
          </p:cNvSpPr>
          <p:nvPr>
            <p:ph type="title"/>
          </p:nvPr>
        </p:nvSpPr>
        <p:spPr>
          <a:xfrm>
            <a:off x="685801" y="250923"/>
            <a:ext cx="10131425" cy="969819"/>
          </a:xfrm>
        </p:spPr>
        <p:txBody>
          <a:bodyPr>
            <a:normAutofit/>
          </a:bodyPr>
          <a:lstStyle/>
          <a:p>
            <a:r>
              <a:rPr lang="en-US" sz="4800" b="1" dirty="0"/>
              <a:t>Overview</a:t>
            </a:r>
          </a:p>
        </p:txBody>
      </p:sp>
      <p:sp>
        <p:nvSpPr>
          <p:cNvPr id="3" name="Content Placeholder 2">
            <a:extLst>
              <a:ext uri="{FF2B5EF4-FFF2-40B4-BE49-F238E27FC236}">
                <a16:creationId xmlns:a16="http://schemas.microsoft.com/office/drawing/2014/main" id="{C32DF28E-FD31-145E-1145-EEE005975D95}"/>
              </a:ext>
            </a:extLst>
          </p:cNvPr>
          <p:cNvSpPr>
            <a:spLocks noGrp="1"/>
          </p:cNvSpPr>
          <p:nvPr>
            <p:ph idx="1"/>
          </p:nvPr>
        </p:nvSpPr>
        <p:spPr>
          <a:xfrm>
            <a:off x="685801" y="1414130"/>
            <a:ext cx="5842590" cy="5135526"/>
          </a:xfrm>
        </p:spPr>
        <p:txBody>
          <a:bodyPr>
            <a:normAutofit fontScale="92500" lnSpcReduction="10000"/>
          </a:bodyPr>
          <a:lstStyle/>
          <a:p>
            <a:r>
              <a:rPr lang="en-US" sz="2400" dirty="0">
                <a:effectLst/>
                <a:latin typeface="Calibri" panose="020F0502020204030204" pitchFamily="34" charset="0"/>
                <a:ea typeface="Times New Roman" panose="02020603050405020304" pitchFamily="18" charset="0"/>
                <a:cs typeface="Times New Roman" panose="02020603050405020304" pitchFamily="18" charset="0"/>
              </a:rPr>
              <a:t>What is recommendation engine</a:t>
            </a:r>
            <a:r>
              <a:rPr lang="en-US" sz="2400" dirty="0"/>
              <a:t>?</a:t>
            </a:r>
          </a:p>
          <a:p>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Types of recommendation engine</a:t>
            </a:r>
          </a:p>
          <a:p>
            <a:pPr lvl="1"/>
            <a:r>
              <a:rPr lang="en-US" sz="2400" dirty="0">
                <a:effectLst/>
                <a:latin typeface="Calibri" panose="020F0502020204030204" pitchFamily="34" charset="0"/>
                <a:ea typeface="Times New Roman" panose="02020603050405020304" pitchFamily="18" charset="0"/>
                <a:cs typeface="Times New Roman" panose="02020603050405020304" pitchFamily="18" charset="0"/>
              </a:rPr>
              <a:t>Collaborative Filtering</a:t>
            </a:r>
            <a:endParaRPr lang="en-IN" sz="2400" dirty="0">
              <a:effectLst/>
              <a:latin typeface="Calibri" panose="020F0502020204030204" pitchFamily="34" charset="0"/>
              <a:ea typeface="Times New Roman" panose="02020603050405020304" pitchFamily="18" charset="0"/>
              <a:cs typeface="Times New Roman" panose="02020603050405020304" pitchFamily="18" charset="0"/>
            </a:endParaRPr>
          </a:p>
          <a:p>
            <a:pPr lvl="1"/>
            <a:r>
              <a:rPr lang="en-US" sz="2400" dirty="0">
                <a:effectLst/>
                <a:latin typeface="Calibri" panose="020F0502020204030204" pitchFamily="34" charset="0"/>
                <a:ea typeface="Times New Roman" panose="02020603050405020304" pitchFamily="18" charset="0"/>
                <a:cs typeface="Times New Roman" panose="02020603050405020304" pitchFamily="18" charset="0"/>
              </a:rPr>
              <a:t>Content based filtering</a:t>
            </a:r>
            <a:endParaRPr lang="en-IN" sz="2400" dirty="0">
              <a:effectLst/>
              <a:latin typeface="Calibri" panose="020F0502020204030204" pitchFamily="34" charset="0"/>
              <a:ea typeface="Times New Roman" panose="02020603050405020304" pitchFamily="18" charset="0"/>
              <a:cs typeface="Times New Roman" panose="02020603050405020304" pitchFamily="18" charset="0"/>
            </a:endParaRPr>
          </a:p>
          <a:p>
            <a:pPr lvl="1"/>
            <a:r>
              <a:rPr lang="en-US" sz="2400" dirty="0">
                <a:effectLst/>
                <a:latin typeface="Calibri" panose="020F0502020204030204" pitchFamily="34" charset="0"/>
                <a:ea typeface="Times New Roman" panose="02020603050405020304" pitchFamily="18" charset="0"/>
                <a:cs typeface="Times New Roman" panose="02020603050405020304" pitchFamily="18" charset="0"/>
              </a:rPr>
              <a:t>Hybrid Filtering</a:t>
            </a:r>
          </a:p>
          <a:p>
            <a:r>
              <a:rPr lang="en-US" sz="2600" dirty="0">
                <a:effectLst/>
                <a:latin typeface="Calibri" panose="020F0502020204030204" pitchFamily="34" charset="0"/>
                <a:ea typeface="Times New Roman" panose="02020603050405020304" pitchFamily="18" charset="0"/>
                <a:cs typeface="Times New Roman" panose="02020603050405020304" pitchFamily="18" charset="0"/>
              </a:rPr>
              <a:t>Industrial Application</a:t>
            </a:r>
          </a:p>
          <a:p>
            <a:pPr lvl="1"/>
            <a:r>
              <a:rPr lang="en-US" sz="1700" dirty="0">
                <a:effectLst/>
                <a:latin typeface="Calibri" panose="020F0502020204030204" pitchFamily="34" charset="0"/>
                <a:ea typeface="Times New Roman" panose="02020603050405020304" pitchFamily="18" charset="0"/>
                <a:cs typeface="Times New Roman" panose="02020603050405020304" pitchFamily="18" charset="0"/>
              </a:rPr>
              <a:t>How Companies like Netflix ,Amazon, Meta &amp; Big Basket multiple there revenue using recommendation engine.</a:t>
            </a:r>
          </a:p>
          <a:p>
            <a:r>
              <a:rPr lang="en-US" sz="2600" dirty="0">
                <a:effectLst/>
                <a:latin typeface="Calibri" panose="020F0502020204030204" pitchFamily="34" charset="0"/>
                <a:ea typeface="Times New Roman" panose="02020603050405020304" pitchFamily="18" charset="0"/>
                <a:cs typeface="Times New Roman" panose="02020603050405020304" pitchFamily="18" charset="0"/>
              </a:rPr>
              <a:t>Implementation By </a:t>
            </a:r>
            <a:r>
              <a:rPr lang="en-US" sz="2600" dirty="0" err="1">
                <a:effectLst/>
                <a:latin typeface="Calibri" panose="020F0502020204030204" pitchFamily="34" charset="0"/>
                <a:ea typeface="Times New Roman" panose="02020603050405020304" pitchFamily="18" charset="0"/>
                <a:cs typeface="Times New Roman" panose="02020603050405020304" pitchFamily="18" charset="0"/>
              </a:rPr>
              <a:t>MoogleLabs</a:t>
            </a:r>
            <a:r>
              <a:rPr lang="en-US" sz="26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N" sz="26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IN" sz="1700" dirty="0">
              <a:effectLst/>
            </a:endParaRPr>
          </a:p>
          <a:p>
            <a:pPr marL="742950" lvl="1" indent="-285750">
              <a:lnSpc>
                <a:spcPct val="107000"/>
              </a:lnSpc>
              <a:spcAft>
                <a:spcPts val="800"/>
              </a:spcAft>
              <a:buFont typeface="+mj-lt"/>
              <a:buAutoNum type="alphaLcPeriod"/>
            </a:pPr>
            <a:r>
              <a:rPr lang="en-US" sz="1700" dirty="0">
                <a:effectLst/>
                <a:latin typeface="Calibri" panose="020F0502020204030204" pitchFamily="34" charset="0"/>
                <a:ea typeface="Times New Roman" panose="02020603050405020304" pitchFamily="18" charset="0"/>
                <a:cs typeface="Times New Roman" panose="02020603050405020304" pitchFamily="18" charset="0"/>
              </a:rPr>
              <a:t>How recommendation engine is improving Job portals</a:t>
            </a:r>
            <a:endParaRPr lang="en-IN" sz="1700" dirty="0">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07000"/>
              </a:lnSpc>
              <a:spcAft>
                <a:spcPts val="800"/>
              </a:spcAft>
              <a:buFont typeface="+mj-lt"/>
              <a:buAutoNum type="alphaLcPeriod"/>
            </a:pPr>
            <a:r>
              <a:rPr lang="en-US" sz="1700" dirty="0">
                <a:effectLst/>
                <a:latin typeface="Calibri" panose="020F0502020204030204" pitchFamily="34" charset="0"/>
                <a:ea typeface="Times New Roman" panose="02020603050405020304" pitchFamily="18" charset="0"/>
                <a:cs typeface="Times New Roman" panose="02020603050405020304" pitchFamily="18" charset="0"/>
              </a:rPr>
              <a:t>How recommendation engine increase sales of E-commerce platform</a:t>
            </a:r>
            <a:endParaRPr lang="en-IN" sz="1700" dirty="0">
              <a:effectLst/>
              <a:latin typeface="Calibri" panose="020F0502020204030204" pitchFamily="34" charset="0"/>
              <a:ea typeface="Times New Roman" panose="02020603050405020304" pitchFamily="18" charset="0"/>
              <a:cs typeface="Times New Roman" panose="02020603050405020304" pitchFamily="18" charset="0"/>
            </a:endParaRPr>
          </a:p>
          <a:p>
            <a:pPr lvl="1"/>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lvl="1" indent="0">
              <a:buNone/>
            </a:pP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EBBF43F-CAA0-FCF0-0C79-34612D1F83B1}"/>
              </a:ext>
            </a:extLst>
          </p:cNvPr>
          <p:cNvPicPr>
            <a:picLocks noChangeAspect="1"/>
          </p:cNvPicPr>
          <p:nvPr/>
        </p:nvPicPr>
        <p:blipFill>
          <a:blip r:embed="rId2"/>
          <a:stretch>
            <a:fillRect/>
          </a:stretch>
        </p:blipFill>
        <p:spPr>
          <a:xfrm>
            <a:off x="10072021" y="236746"/>
            <a:ext cx="1948716" cy="372854"/>
          </a:xfrm>
          <a:prstGeom prst="rect">
            <a:avLst/>
          </a:prstGeom>
        </p:spPr>
      </p:pic>
      <p:pic>
        <p:nvPicPr>
          <p:cNvPr id="6" name="Picture 5">
            <a:extLst>
              <a:ext uri="{FF2B5EF4-FFF2-40B4-BE49-F238E27FC236}">
                <a16:creationId xmlns:a16="http://schemas.microsoft.com/office/drawing/2014/main" id="{0DB3CDB3-8DF4-20B4-5E81-E64718DED852}"/>
              </a:ext>
            </a:extLst>
          </p:cNvPr>
          <p:cNvPicPr>
            <a:picLocks noChangeAspect="1"/>
          </p:cNvPicPr>
          <p:nvPr/>
        </p:nvPicPr>
        <p:blipFill>
          <a:blip r:embed="rId3"/>
          <a:stretch>
            <a:fillRect/>
          </a:stretch>
        </p:blipFill>
        <p:spPr>
          <a:xfrm>
            <a:off x="6096000" y="1029006"/>
            <a:ext cx="5924737" cy="2650896"/>
          </a:xfrm>
          <a:prstGeom prst="rect">
            <a:avLst/>
          </a:prstGeom>
        </p:spPr>
      </p:pic>
    </p:spTree>
    <p:extLst>
      <p:ext uri="{BB962C8B-B14F-4D97-AF65-F5344CB8AC3E}">
        <p14:creationId xmlns:p14="http://schemas.microsoft.com/office/powerpoint/2010/main" val="190326054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1A27A-4C2D-4A03-DB66-940FC419D7D7}"/>
              </a:ext>
            </a:extLst>
          </p:cNvPr>
          <p:cNvSpPr>
            <a:spLocks noGrp="1"/>
          </p:cNvSpPr>
          <p:nvPr>
            <p:ph type="title"/>
          </p:nvPr>
        </p:nvSpPr>
        <p:spPr>
          <a:xfrm>
            <a:off x="497543" y="125151"/>
            <a:ext cx="5598458" cy="1456267"/>
          </a:xfrm>
        </p:spPr>
        <p:txBody>
          <a:bodyPr/>
          <a:lstStyle/>
          <a:p>
            <a:r>
              <a:rPr lang="en-IN" dirty="0"/>
              <a:t>What is Recommendation Engine?</a:t>
            </a:r>
            <a:endParaRPr lang="en-US" sz="3600" dirty="0"/>
          </a:p>
        </p:txBody>
      </p:sp>
      <p:sp>
        <p:nvSpPr>
          <p:cNvPr id="3" name="Content Placeholder 2">
            <a:extLst>
              <a:ext uri="{FF2B5EF4-FFF2-40B4-BE49-F238E27FC236}">
                <a16:creationId xmlns:a16="http://schemas.microsoft.com/office/drawing/2014/main" id="{9EA37E65-61A4-D38F-AF60-BE89CD88D98E}"/>
              </a:ext>
            </a:extLst>
          </p:cNvPr>
          <p:cNvSpPr>
            <a:spLocks noGrp="1"/>
          </p:cNvSpPr>
          <p:nvPr>
            <p:ph idx="1"/>
          </p:nvPr>
        </p:nvSpPr>
        <p:spPr>
          <a:xfrm>
            <a:off x="591671" y="1581419"/>
            <a:ext cx="11102785" cy="4841684"/>
          </a:xfrm>
        </p:spPr>
        <p:txBody>
          <a:bodyPr>
            <a:normAutofit/>
          </a:bodyPr>
          <a:lstStyle/>
          <a:p>
            <a:pPr algn="l"/>
            <a:r>
              <a:rPr lang="en-US" sz="2000" b="0" i="0" dirty="0">
                <a:effectLst/>
                <a:latin typeface="Söhne"/>
              </a:rPr>
              <a:t>A recommendation engine is a software tool that analyzes user data to make predictions about what users are likely to be interested in. These predictions are based on a combination of factors, including user behavior, demographic information, and past interactions with the platform.</a:t>
            </a:r>
          </a:p>
          <a:p>
            <a:pPr algn="l"/>
            <a:r>
              <a:rPr lang="en-US" sz="2000" b="0" i="0" dirty="0">
                <a:effectLst/>
                <a:latin typeface="Söhne"/>
              </a:rPr>
              <a:t>Recommendation engines are widely used in e-commerce, social media, and content platforms to improve user engagement, satisfaction, and revenue. They help users discover new products, services, or content that they are likely to be interested in, based on their previous interactions with the platform or similar users.</a:t>
            </a:r>
          </a:p>
          <a:p>
            <a:endParaRPr lang="en-US" dirty="0"/>
          </a:p>
        </p:txBody>
      </p:sp>
      <p:pic>
        <p:nvPicPr>
          <p:cNvPr id="5" name="Picture 4">
            <a:extLst>
              <a:ext uri="{FF2B5EF4-FFF2-40B4-BE49-F238E27FC236}">
                <a16:creationId xmlns:a16="http://schemas.microsoft.com/office/drawing/2014/main" id="{55C5F2F5-537B-3021-0D84-53B1FEF682AB}"/>
              </a:ext>
            </a:extLst>
          </p:cNvPr>
          <p:cNvPicPr>
            <a:picLocks noChangeAspect="1"/>
          </p:cNvPicPr>
          <p:nvPr/>
        </p:nvPicPr>
        <p:blipFill>
          <a:blip r:embed="rId2"/>
          <a:stretch>
            <a:fillRect/>
          </a:stretch>
        </p:blipFill>
        <p:spPr>
          <a:xfrm>
            <a:off x="10072021" y="236746"/>
            <a:ext cx="1948716" cy="372854"/>
          </a:xfrm>
          <a:prstGeom prst="rect">
            <a:avLst/>
          </a:prstGeom>
        </p:spPr>
      </p:pic>
    </p:spTree>
    <p:extLst>
      <p:ext uri="{BB962C8B-B14F-4D97-AF65-F5344CB8AC3E}">
        <p14:creationId xmlns:p14="http://schemas.microsoft.com/office/powerpoint/2010/main" val="20278773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5F997-3F78-0AEA-AB49-173C738A85EB}"/>
              </a:ext>
            </a:extLst>
          </p:cNvPr>
          <p:cNvSpPr>
            <a:spLocks noGrp="1"/>
          </p:cNvSpPr>
          <p:nvPr>
            <p:ph type="title"/>
          </p:nvPr>
        </p:nvSpPr>
        <p:spPr>
          <a:xfrm>
            <a:off x="2033341" y="423173"/>
            <a:ext cx="7511581" cy="1165211"/>
          </a:xfrm>
        </p:spPr>
        <p:txBody>
          <a:bodyPr>
            <a:normAutofit/>
          </a:bodyPr>
          <a:lstStyle/>
          <a:p>
            <a:pPr algn="ctr"/>
            <a:r>
              <a:rPr lang="en-IN" dirty="0"/>
              <a:t>Types Of Recommendation Engine</a:t>
            </a:r>
            <a:endParaRPr lang="en-US" sz="3600" dirty="0"/>
          </a:p>
        </p:txBody>
      </p:sp>
      <p:pic>
        <p:nvPicPr>
          <p:cNvPr id="5" name="Picture 4">
            <a:extLst>
              <a:ext uri="{FF2B5EF4-FFF2-40B4-BE49-F238E27FC236}">
                <a16:creationId xmlns:a16="http://schemas.microsoft.com/office/drawing/2014/main" id="{D8112F13-F982-76E0-602D-A895ADEAAB83}"/>
              </a:ext>
            </a:extLst>
          </p:cNvPr>
          <p:cNvPicPr>
            <a:picLocks noChangeAspect="1"/>
          </p:cNvPicPr>
          <p:nvPr/>
        </p:nvPicPr>
        <p:blipFill>
          <a:blip r:embed="rId2"/>
          <a:stretch>
            <a:fillRect/>
          </a:stretch>
        </p:blipFill>
        <p:spPr>
          <a:xfrm>
            <a:off x="10072021" y="236746"/>
            <a:ext cx="1948716" cy="372854"/>
          </a:xfrm>
          <a:prstGeom prst="rect">
            <a:avLst/>
          </a:prstGeom>
        </p:spPr>
      </p:pic>
      <p:pic>
        <p:nvPicPr>
          <p:cNvPr id="6" name="Picture 5">
            <a:extLst>
              <a:ext uri="{FF2B5EF4-FFF2-40B4-BE49-F238E27FC236}">
                <a16:creationId xmlns:a16="http://schemas.microsoft.com/office/drawing/2014/main" id="{BCBF6635-38D5-5D47-0025-FD416B7E5B6A}"/>
              </a:ext>
            </a:extLst>
          </p:cNvPr>
          <p:cNvPicPr>
            <a:picLocks noChangeAspect="1"/>
          </p:cNvPicPr>
          <p:nvPr/>
        </p:nvPicPr>
        <p:blipFill>
          <a:blip r:embed="rId3"/>
          <a:stretch>
            <a:fillRect/>
          </a:stretch>
        </p:blipFill>
        <p:spPr>
          <a:xfrm>
            <a:off x="2806390" y="1806496"/>
            <a:ext cx="6579220" cy="4505093"/>
          </a:xfrm>
          <a:prstGeom prst="rect">
            <a:avLst/>
          </a:prstGeom>
        </p:spPr>
      </p:pic>
    </p:spTree>
    <p:extLst>
      <p:ext uri="{BB962C8B-B14F-4D97-AF65-F5344CB8AC3E}">
        <p14:creationId xmlns:p14="http://schemas.microsoft.com/office/powerpoint/2010/main" val="190048514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026634-37D8-7E66-74C5-188418410682}"/>
              </a:ext>
            </a:extLst>
          </p:cNvPr>
          <p:cNvSpPr txBox="1"/>
          <p:nvPr/>
        </p:nvSpPr>
        <p:spPr>
          <a:xfrm>
            <a:off x="772220" y="1140317"/>
            <a:ext cx="10535115" cy="923330"/>
          </a:xfrm>
          <a:prstGeom prst="rect">
            <a:avLst/>
          </a:prstGeom>
          <a:noFill/>
        </p:spPr>
        <p:txBody>
          <a:bodyPr wrap="square">
            <a:spAutoFit/>
          </a:bodyPr>
          <a:lstStyle/>
          <a:p>
            <a:r>
              <a:rPr lang="en-US" sz="1800" b="1" i="1" u="sng" dirty="0">
                <a:solidFill>
                  <a:schemeClr val="accent3">
                    <a:lumMod val="60000"/>
                    <a:lumOff val="40000"/>
                  </a:schemeClr>
                </a:solidFill>
                <a:effectLst>
                  <a:outerShdw blurRad="38100" dist="38100" dir="2700000" algn="tl">
                    <a:srgbClr val="000000">
                      <a:alpha val="43137"/>
                    </a:srgbClr>
                  </a:outerShdw>
                </a:effectLst>
                <a:latin typeface="Söhne"/>
              </a:rPr>
              <a:t>Content-based recommendation engines</a:t>
            </a:r>
            <a:r>
              <a:rPr lang="en-US" sz="1800" b="0" i="0" dirty="0">
                <a:effectLst/>
                <a:latin typeface="Söhne"/>
              </a:rPr>
              <a:t>: These recommend items to users based on their similarity to previously liked or viewed items. For example, if a user has watched several science fiction movies, a content-based engine may recommend other science fiction movies.</a:t>
            </a:r>
            <a:endParaRPr lang="en-IN" dirty="0"/>
          </a:p>
        </p:txBody>
      </p:sp>
      <p:pic>
        <p:nvPicPr>
          <p:cNvPr id="4" name="Picture 8" descr="Recommendation Engine In Machine Learning - CopyAssignment">
            <a:extLst>
              <a:ext uri="{FF2B5EF4-FFF2-40B4-BE49-F238E27FC236}">
                <a16:creationId xmlns:a16="http://schemas.microsoft.com/office/drawing/2014/main" id="{042EA62F-E713-A535-A93F-A54E737F7E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8407" y="2520175"/>
            <a:ext cx="6322742" cy="38477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3C8DE42-843C-C7B0-253B-7AAA43EC3BBE}"/>
              </a:ext>
            </a:extLst>
          </p:cNvPr>
          <p:cNvPicPr>
            <a:picLocks noChangeAspect="1"/>
          </p:cNvPicPr>
          <p:nvPr/>
        </p:nvPicPr>
        <p:blipFill>
          <a:blip r:embed="rId3"/>
          <a:stretch>
            <a:fillRect/>
          </a:stretch>
        </p:blipFill>
        <p:spPr>
          <a:xfrm>
            <a:off x="9715182" y="310935"/>
            <a:ext cx="1948716" cy="372854"/>
          </a:xfrm>
          <a:prstGeom prst="rect">
            <a:avLst/>
          </a:prstGeom>
        </p:spPr>
      </p:pic>
    </p:spTree>
    <p:extLst>
      <p:ext uri="{BB962C8B-B14F-4D97-AF65-F5344CB8AC3E}">
        <p14:creationId xmlns:p14="http://schemas.microsoft.com/office/powerpoint/2010/main" val="3118312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830E6F-673B-1FE5-FFD0-F26EF711D3DA}"/>
              </a:ext>
            </a:extLst>
          </p:cNvPr>
          <p:cNvSpPr txBox="1"/>
          <p:nvPr/>
        </p:nvSpPr>
        <p:spPr>
          <a:xfrm>
            <a:off x="593803" y="762291"/>
            <a:ext cx="6094140" cy="369332"/>
          </a:xfrm>
          <a:prstGeom prst="rect">
            <a:avLst/>
          </a:prstGeom>
          <a:noFill/>
        </p:spPr>
        <p:txBody>
          <a:bodyPr wrap="square">
            <a:spAutoFit/>
          </a:bodyPr>
          <a:lstStyle/>
          <a:p>
            <a:r>
              <a:rPr lang="en-US" sz="1800" b="1" i="1" u="sng" dirty="0">
                <a:solidFill>
                  <a:schemeClr val="bg2">
                    <a:lumMod val="20000"/>
                    <a:lumOff val="80000"/>
                  </a:schemeClr>
                </a:solidFill>
                <a:effectLst>
                  <a:outerShdw blurRad="38100" dist="38100" dir="2700000" algn="tl">
                    <a:srgbClr val="000000">
                      <a:alpha val="43137"/>
                    </a:srgbClr>
                  </a:outerShdw>
                </a:effectLst>
              </a:rPr>
              <a:t>Advantages of Content Based Filtering</a:t>
            </a:r>
            <a:endParaRPr lang="en-IN" sz="1800" b="1" i="1" u="sng" dirty="0">
              <a:solidFill>
                <a:schemeClr val="bg2">
                  <a:lumMod val="20000"/>
                  <a:lumOff val="80000"/>
                </a:schemeClr>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2227406E-D511-7BF1-5788-C2402D6FDD7E}"/>
              </a:ext>
            </a:extLst>
          </p:cNvPr>
          <p:cNvSpPr txBox="1"/>
          <p:nvPr/>
        </p:nvSpPr>
        <p:spPr>
          <a:xfrm>
            <a:off x="459987" y="1414413"/>
            <a:ext cx="10635475" cy="861774"/>
          </a:xfrm>
          <a:prstGeom prst="rect">
            <a:avLst/>
          </a:prstGeom>
          <a:noFill/>
        </p:spPr>
        <p:txBody>
          <a:bodyPr wrap="square">
            <a:spAutoFit/>
          </a:bodyPr>
          <a:lstStyle/>
          <a:p>
            <a:pPr marL="285750" indent="-285750">
              <a:buFont typeface="Wingdings" panose="05000000000000000000" pitchFamily="2" charset="2"/>
              <a:buChar char="q"/>
            </a:pPr>
            <a:r>
              <a:rPr lang="en-US" sz="1600" dirty="0">
                <a:latin typeface="Söhne"/>
              </a:rPr>
              <a:t>Personalization: Content-based recommenders are good at recommending items to users based on their past behavior or preferences. They recommend items that are similar to what users have previously shown interest in, and this increases the likelihood of users engaging with the recommended content.</a:t>
            </a:r>
          </a:p>
        </p:txBody>
      </p:sp>
      <p:sp>
        <p:nvSpPr>
          <p:cNvPr id="11" name="TextBox 10">
            <a:extLst>
              <a:ext uri="{FF2B5EF4-FFF2-40B4-BE49-F238E27FC236}">
                <a16:creationId xmlns:a16="http://schemas.microsoft.com/office/drawing/2014/main" id="{640335AC-CF45-E3F4-ABF7-22FE760BFF40}"/>
              </a:ext>
            </a:extLst>
          </p:cNvPr>
          <p:cNvSpPr txBox="1"/>
          <p:nvPr/>
        </p:nvSpPr>
        <p:spPr>
          <a:xfrm>
            <a:off x="459987" y="2841768"/>
            <a:ext cx="10457054" cy="1415772"/>
          </a:xfrm>
          <a:prstGeom prst="rect">
            <a:avLst/>
          </a:prstGeom>
          <a:noFill/>
        </p:spPr>
        <p:txBody>
          <a:bodyPr wrap="square">
            <a:spAutoFit/>
          </a:bodyPr>
          <a:lstStyle/>
          <a:p>
            <a:r>
              <a:rPr lang="en-US" b="1" i="1" u="sng" dirty="0">
                <a:solidFill>
                  <a:schemeClr val="accent6">
                    <a:lumMod val="40000"/>
                    <a:lumOff val="60000"/>
                  </a:schemeClr>
                </a:solidFill>
                <a:effectLst>
                  <a:outerShdw blurRad="38100" dist="38100" dir="2700000" algn="tl">
                    <a:srgbClr val="000000">
                      <a:alpha val="43137"/>
                    </a:srgbClr>
                  </a:outerShdw>
                </a:effectLst>
              </a:rPr>
              <a:t>Disadvantages of Content Based Filtering</a:t>
            </a:r>
          </a:p>
          <a:p>
            <a:endParaRPr lang="en-US" dirty="0">
              <a:solidFill>
                <a:schemeClr val="accent6">
                  <a:lumMod val="40000"/>
                  <a:lumOff val="60000"/>
                </a:schemeClr>
              </a:solidFill>
            </a:endParaRPr>
          </a:p>
          <a:p>
            <a:pPr marL="285750" indent="-285750">
              <a:buFont typeface="Wingdings" panose="05000000000000000000" pitchFamily="2" charset="2"/>
              <a:buChar char="q"/>
            </a:pPr>
            <a:r>
              <a:rPr lang="en-US" sz="1600" b="0" i="0" dirty="0">
                <a:solidFill>
                  <a:schemeClr val="tx1"/>
                </a:solidFill>
                <a:effectLst/>
                <a:latin typeface="Söhne"/>
              </a:rPr>
              <a:t>Since the feature representation of the items are hand-engineered to some extent, this technique requires a lot of domain knowledge. Therefore, the model can only be as good as the hand-engineered features.</a:t>
            </a:r>
          </a:p>
          <a:p>
            <a:endParaRPr lang="en-US" sz="1600" dirty="0">
              <a:latin typeface="Söhne"/>
            </a:endParaRPr>
          </a:p>
        </p:txBody>
      </p:sp>
    </p:spTree>
    <p:extLst>
      <p:ext uri="{BB962C8B-B14F-4D97-AF65-F5344CB8AC3E}">
        <p14:creationId xmlns:p14="http://schemas.microsoft.com/office/powerpoint/2010/main" val="2745747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F236C9-9E35-FD7F-9020-52BE60547F26}"/>
              </a:ext>
            </a:extLst>
          </p:cNvPr>
          <p:cNvSpPr txBox="1"/>
          <p:nvPr/>
        </p:nvSpPr>
        <p:spPr>
          <a:xfrm>
            <a:off x="739233" y="1251829"/>
            <a:ext cx="10713534" cy="923330"/>
          </a:xfrm>
          <a:prstGeom prst="rect">
            <a:avLst/>
          </a:prstGeom>
          <a:noFill/>
        </p:spPr>
        <p:txBody>
          <a:bodyPr wrap="square">
            <a:spAutoFit/>
          </a:bodyPr>
          <a:lstStyle/>
          <a:p>
            <a:r>
              <a:rPr lang="en-US" sz="1800" b="1" i="1" u="sng" dirty="0">
                <a:solidFill>
                  <a:schemeClr val="accent3">
                    <a:lumMod val="60000"/>
                    <a:lumOff val="40000"/>
                  </a:schemeClr>
                </a:solidFill>
                <a:effectLst>
                  <a:outerShdw blurRad="38100" dist="38100" dir="2700000" algn="tl">
                    <a:srgbClr val="000000">
                      <a:alpha val="43137"/>
                    </a:srgbClr>
                  </a:outerShdw>
                </a:effectLst>
                <a:latin typeface="Söhne"/>
              </a:rPr>
              <a:t>Collaborative filtering recommendation engines</a:t>
            </a:r>
            <a:r>
              <a:rPr lang="en-US" sz="1800" b="0" i="0" dirty="0">
                <a:effectLst/>
                <a:latin typeface="Söhne"/>
              </a:rPr>
              <a:t>: These recommend items to users based on the preferences of similar users. For example, if two users have similar viewing histories, a collaborative filtering engine may recommend items that one user has watched and the other has not.</a:t>
            </a:r>
            <a:endParaRPr lang="en-IN" dirty="0"/>
          </a:p>
        </p:txBody>
      </p:sp>
      <p:pic>
        <p:nvPicPr>
          <p:cNvPr id="4" name="Picture 4" descr="How to Build a Winning Recommendation System, Part 1 | NVIDIA Technical Blog">
            <a:extLst>
              <a:ext uri="{FF2B5EF4-FFF2-40B4-BE49-F238E27FC236}">
                <a16:creationId xmlns:a16="http://schemas.microsoft.com/office/drawing/2014/main" id="{0EA7D333-8A26-A364-4DD3-1134003AB0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361" y="2670686"/>
            <a:ext cx="3861083" cy="38728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2" descr="Understanding Recommendation system and KNN with project — Book  Recommendation System | by Aman Makwana | Medium">
            <a:extLst>
              <a:ext uri="{FF2B5EF4-FFF2-40B4-BE49-F238E27FC236}">
                <a16:creationId xmlns:a16="http://schemas.microsoft.com/office/drawing/2014/main" id="{3D19896C-9479-6773-6695-AEFE1F3019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0454" y="2884510"/>
            <a:ext cx="4707673" cy="34020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765FB30-E910-6387-8402-3A92AC0737AF}"/>
              </a:ext>
            </a:extLst>
          </p:cNvPr>
          <p:cNvPicPr>
            <a:picLocks noChangeAspect="1"/>
          </p:cNvPicPr>
          <p:nvPr/>
        </p:nvPicPr>
        <p:blipFill>
          <a:blip r:embed="rId4"/>
          <a:stretch>
            <a:fillRect/>
          </a:stretch>
        </p:blipFill>
        <p:spPr>
          <a:xfrm>
            <a:off x="10049719" y="198607"/>
            <a:ext cx="1948716" cy="372854"/>
          </a:xfrm>
          <a:prstGeom prst="rect">
            <a:avLst/>
          </a:prstGeom>
        </p:spPr>
      </p:pic>
    </p:spTree>
    <p:extLst>
      <p:ext uri="{BB962C8B-B14F-4D97-AF65-F5344CB8AC3E}">
        <p14:creationId xmlns:p14="http://schemas.microsoft.com/office/powerpoint/2010/main" val="3483216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60D213-687D-51E8-81F0-02C6E8F0D751}"/>
              </a:ext>
            </a:extLst>
          </p:cNvPr>
          <p:cNvSpPr txBox="1"/>
          <p:nvPr/>
        </p:nvSpPr>
        <p:spPr>
          <a:xfrm>
            <a:off x="348475" y="561157"/>
            <a:ext cx="6094140" cy="369332"/>
          </a:xfrm>
          <a:prstGeom prst="rect">
            <a:avLst/>
          </a:prstGeom>
          <a:noFill/>
        </p:spPr>
        <p:txBody>
          <a:bodyPr wrap="square">
            <a:spAutoFit/>
          </a:bodyPr>
          <a:lstStyle/>
          <a:p>
            <a:r>
              <a:rPr lang="en-US" sz="1800" b="1" i="1" u="sng" dirty="0">
                <a:solidFill>
                  <a:schemeClr val="bg2">
                    <a:lumMod val="20000"/>
                    <a:lumOff val="80000"/>
                  </a:schemeClr>
                </a:solidFill>
                <a:latin typeface="Söhne"/>
              </a:rPr>
              <a:t>Advantages</a:t>
            </a:r>
            <a:r>
              <a:rPr lang="en-US" sz="1800" b="1" i="1" u="sng" dirty="0">
                <a:solidFill>
                  <a:schemeClr val="bg2">
                    <a:lumMod val="20000"/>
                    <a:lumOff val="80000"/>
                  </a:schemeClr>
                </a:solidFill>
              </a:rPr>
              <a:t> </a:t>
            </a:r>
            <a:r>
              <a:rPr lang="en-US" sz="1800" b="1" i="1" u="sng" dirty="0">
                <a:solidFill>
                  <a:schemeClr val="bg2">
                    <a:lumMod val="20000"/>
                    <a:lumOff val="80000"/>
                  </a:schemeClr>
                </a:solidFill>
                <a:latin typeface="Söhne"/>
              </a:rPr>
              <a:t>of</a:t>
            </a:r>
            <a:r>
              <a:rPr lang="en-US" sz="1800" b="1" i="1" u="sng" dirty="0">
                <a:solidFill>
                  <a:schemeClr val="bg2">
                    <a:lumMod val="20000"/>
                    <a:lumOff val="80000"/>
                  </a:schemeClr>
                </a:solidFill>
              </a:rPr>
              <a:t> </a:t>
            </a:r>
            <a:r>
              <a:rPr lang="en-US" sz="1800" b="1" i="1" u="sng" dirty="0">
                <a:solidFill>
                  <a:schemeClr val="bg2">
                    <a:lumMod val="20000"/>
                    <a:lumOff val="80000"/>
                  </a:schemeClr>
                </a:solidFill>
                <a:latin typeface="Söhne"/>
              </a:rPr>
              <a:t>collaborative</a:t>
            </a:r>
            <a:r>
              <a:rPr lang="en-US" sz="1800" b="1" i="1" u="sng" dirty="0">
                <a:solidFill>
                  <a:schemeClr val="bg2">
                    <a:lumMod val="20000"/>
                    <a:lumOff val="80000"/>
                  </a:schemeClr>
                </a:solidFill>
              </a:rPr>
              <a:t> </a:t>
            </a:r>
            <a:r>
              <a:rPr lang="en-US" sz="1800" b="1" i="1" u="sng" dirty="0">
                <a:solidFill>
                  <a:schemeClr val="bg2">
                    <a:lumMod val="20000"/>
                    <a:lumOff val="80000"/>
                  </a:schemeClr>
                </a:solidFill>
                <a:latin typeface="Söhne"/>
              </a:rPr>
              <a:t>filtering</a:t>
            </a:r>
            <a:r>
              <a:rPr lang="en-US" sz="1800" dirty="0">
                <a:solidFill>
                  <a:schemeClr val="bg2">
                    <a:lumMod val="20000"/>
                    <a:lumOff val="80000"/>
                  </a:schemeClr>
                </a:solidFill>
                <a:effectLst>
                  <a:outerShdw blurRad="38100" dist="38100" dir="2700000" algn="tl">
                    <a:srgbClr val="000000">
                      <a:alpha val="43137"/>
                    </a:srgbClr>
                  </a:outerShdw>
                </a:effectLst>
                <a:latin typeface="Söhne"/>
              </a:rPr>
              <a:t>:</a:t>
            </a:r>
            <a:endParaRPr lang="en-IN" sz="1800" dirty="0">
              <a:solidFill>
                <a:schemeClr val="bg2">
                  <a:lumMod val="20000"/>
                  <a:lumOff val="80000"/>
                </a:schemeClr>
              </a:solidFill>
            </a:endParaRPr>
          </a:p>
        </p:txBody>
      </p:sp>
      <p:sp>
        <p:nvSpPr>
          <p:cNvPr id="7" name="TextBox 6">
            <a:extLst>
              <a:ext uri="{FF2B5EF4-FFF2-40B4-BE49-F238E27FC236}">
                <a16:creationId xmlns:a16="http://schemas.microsoft.com/office/drawing/2014/main" id="{FD3AC5A2-D792-D1F7-5F2C-FC0917562525}"/>
              </a:ext>
            </a:extLst>
          </p:cNvPr>
          <p:cNvSpPr txBox="1"/>
          <p:nvPr/>
        </p:nvSpPr>
        <p:spPr>
          <a:xfrm>
            <a:off x="348475" y="1145454"/>
            <a:ext cx="10568569" cy="2062103"/>
          </a:xfrm>
          <a:prstGeom prst="rect">
            <a:avLst/>
          </a:prstGeom>
          <a:noFill/>
        </p:spPr>
        <p:txBody>
          <a:bodyPr wrap="square">
            <a:spAutoFit/>
          </a:bodyPr>
          <a:lstStyle/>
          <a:p>
            <a:pPr marL="285750" indent="-285750" algn="l" fontAlgn="base">
              <a:buFont typeface="Wingdings" panose="05000000000000000000" pitchFamily="2" charset="2"/>
              <a:buChar char="q"/>
            </a:pPr>
            <a:r>
              <a:rPr lang="en-US" sz="1600" dirty="0">
                <a:latin typeface="Söhne"/>
              </a:rPr>
              <a:t>Not required to understand item content:  The content of the items does not necessarily tell the whole story, such as movie type/genre, and so on.</a:t>
            </a:r>
          </a:p>
          <a:p>
            <a:pPr marL="285750" indent="-285750" algn="l" fontAlgn="base">
              <a:buFont typeface="Wingdings" panose="05000000000000000000" pitchFamily="2" charset="2"/>
              <a:buChar char="q"/>
            </a:pPr>
            <a:endParaRPr lang="en-US" sz="1600" dirty="0">
              <a:latin typeface="Söhne"/>
            </a:endParaRPr>
          </a:p>
          <a:p>
            <a:pPr marL="285750" indent="-285750" algn="l" fontAlgn="base">
              <a:buFont typeface="Wingdings" panose="05000000000000000000" pitchFamily="2" charset="2"/>
              <a:buChar char="q"/>
            </a:pPr>
            <a:r>
              <a:rPr lang="en-US" sz="1600" dirty="0">
                <a:latin typeface="Söhne"/>
              </a:rPr>
              <a:t>No item cold-start problem:  Even when no information on an item is available, we still can predict the item rating without waiting for a user to purchase it.</a:t>
            </a:r>
          </a:p>
          <a:p>
            <a:pPr algn="l" fontAlgn="base"/>
            <a:endParaRPr lang="en-US" sz="1600" dirty="0">
              <a:latin typeface="Söhne"/>
            </a:endParaRPr>
          </a:p>
          <a:p>
            <a:pPr marL="285750" indent="-285750" algn="l" fontAlgn="base">
              <a:buFont typeface="Wingdings" panose="05000000000000000000" pitchFamily="2" charset="2"/>
              <a:buChar char="q"/>
            </a:pPr>
            <a:r>
              <a:rPr lang="en-US" sz="1600" dirty="0">
                <a:latin typeface="Söhne"/>
              </a:rPr>
              <a:t>Captures the change in user interests over time: Focusing solely on content does not provide any flexibility on the user's perspective and their preferences.</a:t>
            </a:r>
          </a:p>
        </p:txBody>
      </p:sp>
      <p:sp>
        <p:nvSpPr>
          <p:cNvPr id="11" name="TextBox 10">
            <a:extLst>
              <a:ext uri="{FF2B5EF4-FFF2-40B4-BE49-F238E27FC236}">
                <a16:creationId xmlns:a16="http://schemas.microsoft.com/office/drawing/2014/main" id="{CB68371C-E102-8C3C-FF0E-468A0DEF1678}"/>
              </a:ext>
            </a:extLst>
          </p:cNvPr>
          <p:cNvSpPr txBox="1"/>
          <p:nvPr/>
        </p:nvSpPr>
        <p:spPr>
          <a:xfrm>
            <a:off x="348475" y="3650443"/>
            <a:ext cx="10869652" cy="2400657"/>
          </a:xfrm>
          <a:prstGeom prst="rect">
            <a:avLst/>
          </a:prstGeom>
          <a:noFill/>
        </p:spPr>
        <p:txBody>
          <a:bodyPr wrap="square">
            <a:spAutoFit/>
          </a:bodyPr>
          <a:lstStyle/>
          <a:p>
            <a:r>
              <a:rPr lang="en-US" sz="1800" b="1" i="1" u="sng" dirty="0">
                <a:solidFill>
                  <a:schemeClr val="accent6">
                    <a:lumMod val="40000"/>
                    <a:lumOff val="60000"/>
                  </a:schemeClr>
                </a:solidFill>
                <a:latin typeface="Söhne"/>
              </a:rPr>
              <a:t>Disadvantages</a:t>
            </a:r>
            <a:r>
              <a:rPr lang="en-US" sz="1800" b="1" i="1" u="sng" dirty="0">
                <a:solidFill>
                  <a:schemeClr val="accent6">
                    <a:lumMod val="40000"/>
                    <a:lumOff val="60000"/>
                  </a:schemeClr>
                </a:solidFill>
              </a:rPr>
              <a:t> </a:t>
            </a:r>
            <a:r>
              <a:rPr lang="en-US" sz="1800" b="1" i="1" u="sng" dirty="0">
                <a:solidFill>
                  <a:schemeClr val="accent6">
                    <a:lumMod val="40000"/>
                    <a:lumOff val="60000"/>
                  </a:schemeClr>
                </a:solidFill>
                <a:latin typeface="Söhne"/>
              </a:rPr>
              <a:t>of</a:t>
            </a:r>
            <a:r>
              <a:rPr lang="en-US" sz="1800" b="1" i="1" u="sng" dirty="0">
                <a:solidFill>
                  <a:schemeClr val="accent6">
                    <a:lumMod val="40000"/>
                    <a:lumOff val="60000"/>
                  </a:schemeClr>
                </a:solidFill>
              </a:rPr>
              <a:t> </a:t>
            </a:r>
            <a:r>
              <a:rPr lang="en-US" sz="1800" b="1" i="1" u="sng" dirty="0">
                <a:solidFill>
                  <a:schemeClr val="accent6">
                    <a:lumMod val="40000"/>
                    <a:lumOff val="60000"/>
                  </a:schemeClr>
                </a:solidFill>
                <a:latin typeface="Söhne"/>
              </a:rPr>
              <a:t>Collaborative Filtering</a:t>
            </a:r>
            <a:r>
              <a:rPr lang="en-US" sz="1800" dirty="0">
                <a:solidFill>
                  <a:schemeClr val="accent6">
                    <a:lumMod val="40000"/>
                    <a:lumOff val="60000"/>
                  </a:schemeClr>
                </a:solidFill>
                <a:effectLst>
                  <a:outerShdw blurRad="38100" dist="38100" dir="2700000" algn="tl">
                    <a:srgbClr val="000000">
                      <a:alpha val="43137"/>
                    </a:srgbClr>
                  </a:outerShdw>
                </a:effectLst>
                <a:latin typeface="Söhne"/>
              </a:rPr>
              <a:t>:</a:t>
            </a:r>
          </a:p>
          <a:p>
            <a:endParaRPr lang="en-US" sz="1800" dirty="0">
              <a:solidFill>
                <a:schemeClr val="accent6">
                  <a:lumMod val="40000"/>
                  <a:lumOff val="60000"/>
                </a:schemeClr>
              </a:solidFill>
              <a:effectLst>
                <a:outerShdw blurRad="38100" dist="38100" dir="2700000" algn="tl">
                  <a:srgbClr val="000000">
                    <a:alpha val="43137"/>
                  </a:srgbClr>
                </a:outerShdw>
              </a:effectLst>
              <a:latin typeface="Söhne"/>
            </a:endParaRPr>
          </a:p>
          <a:p>
            <a:pPr marL="285750" indent="-285750">
              <a:buFont typeface="Wingdings" panose="05000000000000000000" pitchFamily="2" charset="2"/>
              <a:buChar char="q"/>
            </a:pPr>
            <a:r>
              <a:rPr lang="en-US" sz="1600" dirty="0">
                <a:latin typeface="Söhne"/>
              </a:rPr>
              <a:t>cold-start problem : The cold start problem that describes the difficulty of CF making recommendations when the users or the products are new. </a:t>
            </a:r>
          </a:p>
          <a:p>
            <a:endParaRPr lang="en-US" sz="1600" dirty="0">
              <a:latin typeface="Söhne"/>
            </a:endParaRPr>
          </a:p>
          <a:p>
            <a:pPr marL="285750" indent="-285750">
              <a:buFont typeface="Wingdings" panose="05000000000000000000" pitchFamily="2" charset="2"/>
              <a:buChar char="q"/>
            </a:pPr>
            <a:r>
              <a:rPr lang="en-US" sz="1600" dirty="0">
                <a:latin typeface="Söhne"/>
              </a:rPr>
              <a:t>Scalability: Traditional CF algorithms often suffer serious scalability problems. As the number of users increases and the amount of data expands, collaborative algorithms will begin to suffer a decrease in performances simply due to the sheer increase in data volume.</a:t>
            </a:r>
          </a:p>
          <a:p>
            <a:endParaRPr lang="en-IN" dirty="0">
              <a:solidFill>
                <a:schemeClr val="accent6">
                  <a:lumMod val="40000"/>
                  <a:lumOff val="60000"/>
                </a:schemeClr>
              </a:solidFill>
            </a:endParaRPr>
          </a:p>
        </p:txBody>
      </p:sp>
    </p:spTree>
    <p:extLst>
      <p:ext uri="{BB962C8B-B14F-4D97-AF65-F5344CB8AC3E}">
        <p14:creationId xmlns:p14="http://schemas.microsoft.com/office/powerpoint/2010/main" val="20222311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8062</TotalTime>
  <Words>1159</Words>
  <Application>Microsoft Office PowerPoint</Application>
  <PresentationFormat>Widescreen</PresentationFormat>
  <Paragraphs>72</Paragraphs>
  <Slides>15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-apple-system</vt:lpstr>
      <vt:lpstr>Arial</vt:lpstr>
      <vt:lpstr>Calibri</vt:lpstr>
      <vt:lpstr>Calibri Light</vt:lpstr>
      <vt:lpstr>Poppins</vt:lpstr>
      <vt:lpstr>Segoe UI</vt:lpstr>
      <vt:lpstr>Segoe UI Historic</vt:lpstr>
      <vt:lpstr>Söhne</vt:lpstr>
      <vt:lpstr>Wingdings</vt:lpstr>
      <vt:lpstr>Celestial</vt:lpstr>
      <vt:lpstr>ML Recommendation System – Increase Revenue Multi-Fold with the Right Tools</vt:lpstr>
      <vt:lpstr>PowerPoint Presentation</vt:lpstr>
      <vt:lpstr>Overview</vt:lpstr>
      <vt:lpstr>What is Recommendation Engine?</vt:lpstr>
      <vt:lpstr>Types Of Recommendation Engine</vt:lpstr>
      <vt:lpstr>PowerPoint Presentation</vt:lpstr>
      <vt:lpstr>PowerPoint Presentation</vt:lpstr>
      <vt:lpstr>PowerPoint Presentation</vt:lpstr>
      <vt:lpstr>PowerPoint Presentation</vt:lpstr>
      <vt:lpstr>PowerPoint Presentation</vt:lpstr>
      <vt:lpstr>PowerPoint Presentation</vt:lpstr>
      <vt:lpstr>Industrial Applications</vt:lpstr>
      <vt:lpstr>PowerPoint Presentation</vt:lpstr>
      <vt:lpstr>Implementation By MoogleLabs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an Efficient, Transparent Supply Chain Ecosystem With Blockchain</dc:title>
  <dc:creator>Gurpreet Singh</dc:creator>
  <cp:lastModifiedBy>Atirek Gupta</cp:lastModifiedBy>
  <cp:revision>165</cp:revision>
  <dcterms:created xsi:type="dcterms:W3CDTF">2022-09-04T07:42:15Z</dcterms:created>
  <dcterms:modified xsi:type="dcterms:W3CDTF">2023-05-16T12:03:51Z</dcterms:modified>
</cp:coreProperties>
</file>